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0" r:id="rId3"/>
  </p:sldMasterIdLst>
  <p:notesMasterIdLst>
    <p:notesMasterId r:id="rId61"/>
  </p:notesMasterIdLst>
  <p:sldIdLst>
    <p:sldId id="260" r:id="rId4"/>
    <p:sldId id="315" r:id="rId5"/>
    <p:sldId id="317" r:id="rId6"/>
    <p:sldId id="448" r:id="rId7"/>
    <p:sldId id="304" r:id="rId8"/>
    <p:sldId id="324" r:id="rId9"/>
    <p:sldId id="348" r:id="rId10"/>
    <p:sldId id="347" r:id="rId11"/>
    <p:sldId id="307" r:id="rId12"/>
    <p:sldId id="446" r:id="rId13"/>
    <p:sldId id="349" r:id="rId14"/>
    <p:sldId id="350" r:id="rId15"/>
    <p:sldId id="351" r:id="rId16"/>
    <p:sldId id="376" r:id="rId17"/>
    <p:sldId id="447" r:id="rId18"/>
    <p:sldId id="414" r:id="rId19"/>
    <p:sldId id="377" r:id="rId20"/>
    <p:sldId id="378" r:id="rId21"/>
    <p:sldId id="415" r:id="rId22"/>
    <p:sldId id="419" r:id="rId23"/>
    <p:sldId id="416" r:id="rId24"/>
    <p:sldId id="417" r:id="rId25"/>
    <p:sldId id="418" r:id="rId26"/>
    <p:sldId id="382" r:id="rId27"/>
    <p:sldId id="450" r:id="rId28"/>
    <p:sldId id="383" r:id="rId29"/>
    <p:sldId id="452" r:id="rId30"/>
    <p:sldId id="424" r:id="rId31"/>
    <p:sldId id="384" r:id="rId32"/>
    <p:sldId id="397" r:id="rId33"/>
    <p:sldId id="425" r:id="rId34"/>
    <p:sldId id="399" r:id="rId35"/>
    <p:sldId id="426" r:id="rId36"/>
    <p:sldId id="401" r:id="rId37"/>
    <p:sldId id="427" r:id="rId38"/>
    <p:sldId id="453" r:id="rId39"/>
    <p:sldId id="403" r:id="rId40"/>
    <p:sldId id="428" r:id="rId41"/>
    <p:sldId id="405" r:id="rId42"/>
    <p:sldId id="429" r:id="rId43"/>
    <p:sldId id="407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9" r:id="rId56"/>
    <p:sldId id="443" r:id="rId57"/>
    <p:sldId id="444" r:id="rId58"/>
    <p:sldId id="445" r:id="rId59"/>
    <p:sldId id="441" r:id="rId6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3" autoAdjust="0"/>
    <p:restoredTop sz="72624" autoAdjust="0"/>
  </p:normalViewPr>
  <p:slideViewPr>
    <p:cSldViewPr>
      <p:cViewPr varScale="1">
        <p:scale>
          <a:sx n="69" d="100"/>
          <a:sy n="69" d="100"/>
        </p:scale>
        <p:origin x="192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100BD-88FE-46F1-8488-6487B9AB5F6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DD397-A901-4E65-B7EB-D5DB6AE2E0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4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Note: Write preferably measure of effectiveness requirements (performance requirements) separately from functional requirements, because during design, it is possible that such a requirement is allocated to several functions.</a:t>
            </a:r>
          </a:p>
        </p:txBody>
      </p:sp>
    </p:spTree>
    <p:extLst>
      <p:ext uri="{BB962C8B-B14F-4D97-AF65-F5344CB8AC3E}">
        <p14:creationId xmlns:p14="http://schemas.microsoft.com/office/powerpoint/2010/main" val="2724805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1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0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operational conditions express conditions of execution (example : availability, safety, security, human factors, environmental conditions).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Operational constraints are added, for instance physical dimensions or imposed solutions.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9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8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2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7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49974" y="6308726"/>
            <a:ext cx="7847134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fr-FR" sz="1600">
                <a:solidFill>
                  <a:schemeClr val="bg1"/>
                </a:solidFill>
                <a:latin typeface="Tahoma" pitchFamily="34" charset="0"/>
              </a:rPr>
              <a:t>Architecture des Systèmes d’Information</a:t>
            </a:r>
            <a:br>
              <a:rPr lang="fr-FR" sz="1600">
                <a:solidFill>
                  <a:schemeClr val="bg1"/>
                </a:solidFill>
                <a:latin typeface="Tahoma" pitchFamily="34" charset="0"/>
              </a:rPr>
            </a:br>
            <a:r>
              <a:rPr lang="fr-FR" sz="1400" i="1">
                <a:solidFill>
                  <a:schemeClr val="bg1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35320" y="18907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028700" y="17748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235320" y="5983288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028700" y="5867400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5" descr="kl0537762z_00_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" y="296864"/>
            <a:ext cx="12660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48508" y="3575051"/>
            <a:ext cx="7895492" cy="2397125"/>
          </a:xfrm>
        </p:spPr>
        <p:txBody>
          <a:bodyPr lIns="54000" tIns="18000" rIns="54000" bIns="18000"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en-GB" noProof="0"/>
          </a:p>
        </p:txBody>
      </p:sp>
      <p:sp>
        <p:nvSpPr>
          <p:cNvPr id="7475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48508" y="1955800"/>
            <a:ext cx="7895492" cy="11430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fr-FR" noProof="0"/>
              <a:t>Modifiez le style du titre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100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10754" y="215901"/>
            <a:ext cx="2233246" cy="60420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1015" y="215901"/>
            <a:ext cx="6559062" cy="60420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6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9716" y="215900"/>
            <a:ext cx="7904285" cy="552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211015" y="990601"/>
            <a:ext cx="8932985" cy="5267325"/>
          </a:xfrm>
        </p:spPr>
        <p:txBody>
          <a:bodyPr/>
          <a:lstStyle/>
          <a:p>
            <a:pPr lvl="0"/>
            <a:r>
              <a:rPr lang="fr-FR" noProof="0"/>
              <a:t>Cliquez sur l'icône pour ajouter un tableau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392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8E431-E8F0-44C5-9AA7-9F14842C82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486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D\GEA\LOGO_GEA_blan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5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6AD18-B8E0-4460-A91C-43859FE0B4D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BD77-65E5-4DF9-BB05-97A25065CBB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608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C2FE1F27-73B3-407B-ACCE-ACC22635510B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B076A5-EB6E-4050-A11B-6706E8C79B8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297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D\GEA\LOGO_GEA_blan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3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  <p:sp>
        <p:nvSpPr>
          <p:cNvPr id="25" name="Rectangle 43"/>
          <p:cNvSpPr>
            <a:spLocks noGrp="1" noChangeArrowheads="1"/>
          </p:cNvSpPr>
          <p:nvPr>
            <p:ph type="dt" sz="half" idx="10"/>
          </p:nvPr>
        </p:nvSpPr>
        <p:spPr>
          <a:xfrm>
            <a:off x="703263" y="6248400"/>
            <a:ext cx="18986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6" name="Rectangle 4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1663" y="5956300"/>
            <a:ext cx="28130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" name="Rectangle 4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66524A-7D71-4B68-9FD9-C14E24A005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9778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94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5F675F89-F54B-45B2-A8AC-3D90E56C6C85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81D6E83-E287-40D8-9FA1-53B563C26C5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0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2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503A40DF-C7C6-404D-B29A-FA9DEF8A2352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370D0CA-E79D-415A-97D0-527C1148CAD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907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782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1F9807E4-52D1-45BB-A89F-FE1495495C38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5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6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ce réservé du numéro de diapositive 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629400"/>
            <a:ext cx="1905000" cy="152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B8633F1-8A76-44B1-87D8-6969E7F3243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e la date 2"/>
          <p:cNvSpPr>
            <a:spLocks noGrp="1" noChangeArrowheads="1"/>
          </p:cNvSpPr>
          <p:nvPr>
            <p:ph type="dt" sz="half" idx="11"/>
          </p:nvPr>
        </p:nvSpPr>
        <p:spPr>
          <a:xfrm>
            <a:off x="152400" y="6553200"/>
            <a:ext cx="8763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3ECB9E7-3073-48CE-A5D9-8BF76082577C}" type="datetime1">
              <a:rPr lang="en-US"/>
              <a:pPr>
                <a:defRPr/>
              </a:pPr>
              <a:t>5/30/2016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6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17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015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47846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761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8179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0.jpe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12" Type="http://schemas.openxmlformats.org/officeDocument/2006/relationships/image" Target="../media/image6.png"/><Relationship Id="rId17" Type="http://schemas.openxmlformats.org/officeDocument/2006/relationships/image" Target="../media/image9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jpe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jpeg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1.jpe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vmlDrawing" Target="../drawings/vmlDrawing5.vml"/><Relationship Id="rId11" Type="http://schemas.openxmlformats.org/officeDocument/2006/relationships/oleObject" Target="../embeddings/oleObject5.bin"/><Relationship Id="rId5" Type="http://schemas.openxmlformats.org/officeDocument/2006/relationships/theme" Target="../theme/them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015" y="990601"/>
            <a:ext cx="893298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modifier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239716" y="215900"/>
            <a:ext cx="790428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18000" rIns="54000" bIns="18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modifier le style du titre du masque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235320" y="7731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1028700" y="6572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" name="Picture 17" descr="kl0537762z_00_0000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5" y="6372226"/>
            <a:ext cx="66528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514" name="Text Box 18"/>
          <p:cNvSpPr txBox="1">
            <a:spLocks noChangeArrowheads="1"/>
          </p:cNvSpPr>
          <p:nvPr/>
        </p:nvSpPr>
        <p:spPr bwMode="auto">
          <a:xfrm>
            <a:off x="2316774" y="6362701"/>
            <a:ext cx="6756888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en-GB" sz="1200" b="0" dirty="0">
                <a:solidFill>
                  <a:schemeClr val="bg1"/>
                </a:solidFill>
                <a:latin typeface="Tahoma" pitchFamily="34" charset="0"/>
              </a:rPr>
              <a:t>Case Study– p </a:t>
            </a:r>
            <a:fld id="{1E16EAF3-7F3E-4737-917C-5190859865D6}" type="slidenum">
              <a:rPr lang="en-GB" sz="1200" b="0" smtClean="0">
                <a:solidFill>
                  <a:schemeClr val="bg1"/>
                </a:solidFill>
                <a:latin typeface="Tahoma" pitchFamily="34" charset="0"/>
              </a:rPr>
              <a:pPr algn="r">
                <a:defRPr/>
              </a:pPr>
              <a:t>‹N°›</a:t>
            </a:fld>
            <a:endParaRPr lang="en-GB" sz="1200" b="0" dirty="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8575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77925" indent="-22860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4838" y="830263"/>
            <a:ext cx="77724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4313"/>
            <a:ext cx="7772400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CC230556-6AF9-4524-931D-8D3E219EDB5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029" name="Picture 8" descr="C:\D\GEA\LOGO_GEA_blanc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1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1"/>
          <p:cNvPicPr>
            <a:picLocks noChangeAspect="1" noChangeArrowheads="1"/>
          </p:cNvPicPr>
          <p:nvPr/>
        </p:nvPicPr>
        <p:blipFill>
          <a:blip r:embed="rId12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33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Photo Editor Photo" r:id="rId13" imgW="19476190" imgH="15028571" progId="MSPhotoEd.3">
                  <p:embed/>
                </p:oleObj>
              </mc:Choice>
              <mc:Fallback>
                <p:oleObj name="Photo Editor Photo" r:id="rId13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7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040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1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2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3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5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6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7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8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9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0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1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8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</p:spTree>
    <p:extLst>
      <p:ext uri="{BB962C8B-B14F-4D97-AF65-F5344CB8AC3E}">
        <p14:creationId xmlns:p14="http://schemas.microsoft.com/office/powerpoint/2010/main" val="408562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en-US" altLang="fr-FR"/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en-US" altLang="fr-FR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053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B26DEDF2-51B4-496C-991D-3735F93D9D54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2056" name="Picture 8" descr="C:\D\GEA\LOGO_GEA_blanc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screen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0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Photo Editor Photo" r:id="rId11" imgW="19476190" imgH="15028571" progId="MSPhotoEd.3">
                  <p:embed/>
                </p:oleObj>
              </mc:Choice>
              <mc:Fallback>
                <p:oleObj name="Photo Editor Photo" r:id="rId11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69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sz="2000" b="1" kern="1200" dirty="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9pPr>
    </p:titleStyle>
    <p:bodyStyle>
      <a:lvl1pPr marL="8001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2000" kern="1200" dirty="0">
          <a:solidFill>
            <a:srgbClr val="1C5E9E"/>
          </a:solidFill>
          <a:latin typeface="+mn-lt"/>
          <a:ea typeface="+mn-ea"/>
          <a:cs typeface="+mn-cs"/>
        </a:defRPr>
      </a:lvl1pPr>
      <a:lvl2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kern="1200" dirty="0">
          <a:solidFill>
            <a:srgbClr val="1C5E9E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Telecommunication &amp; Observation SYSTEM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Study: Requirements definition</a:t>
            </a:r>
          </a:p>
        </p:txBody>
      </p:sp>
    </p:spTree>
    <p:extLst>
      <p:ext uri="{BB962C8B-B14F-4D97-AF65-F5344CB8AC3E}">
        <p14:creationId xmlns:p14="http://schemas.microsoft.com/office/powerpoint/2010/main" val="401600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r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en-US" dirty="0" err="1"/>
              <a:t>Functional</a:t>
            </a:r>
            <a:r>
              <a:rPr lang="fr-FR" altLang="en-US" dirty="0"/>
              <a:t> </a:t>
            </a:r>
            <a:r>
              <a:rPr lang="fr-FR" altLang="en-US" dirty="0" err="1"/>
              <a:t>context</a:t>
            </a:r>
            <a:endParaRPr lang="en-US" altLang="en-US" dirty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3413" y="1247775"/>
            <a:ext cx="8510587" cy="4214813"/>
          </a:xfrm>
          <a:noFill/>
        </p:spPr>
        <p:txBody>
          <a:bodyPr vert="horz" wrap="square" lIns="86251" tIns="43832" rIns="86251" bIns="43832" numCol="1" anchor="t" anchorCtr="0" compatLnSpc="1">
            <a:prstTxWarp prst="textNoShape">
              <a:avLst/>
            </a:prstTxWarp>
          </a:bodyPr>
          <a:lstStyle/>
          <a:p>
            <a:pPr marL="729780" lvl="1" indent="-278430" defTabSz="896838"/>
            <a:endParaRPr lang="fr-FR" altLang="en-US" dirty="0"/>
          </a:p>
          <a:p>
            <a:pPr marL="729780" lvl="1" indent="-278430" defTabSz="896838"/>
            <a:endParaRPr lang="fr-FR" altLang="en-US" dirty="0">
              <a:solidFill>
                <a:srgbClr val="000000"/>
              </a:solidFill>
            </a:endParaRPr>
          </a:p>
        </p:txBody>
      </p:sp>
      <p:sp>
        <p:nvSpPr>
          <p:cNvPr id="45060" name="Oval 3" descr="20%"/>
          <p:cNvSpPr>
            <a:spLocks noChangeArrowheads="1"/>
          </p:cNvSpPr>
          <p:nvPr/>
        </p:nvSpPr>
        <p:spPr bwMode="auto">
          <a:xfrm>
            <a:off x="2110154" y="2655277"/>
            <a:ext cx="4149969" cy="2461846"/>
          </a:xfrm>
          <a:prstGeom prst="ellipse">
            <a:avLst/>
          </a:prstGeom>
          <a:pattFill prst="pct20">
            <a:fgClr>
              <a:schemeClr val="accent2"/>
            </a:fgClr>
            <a:bgClr>
              <a:srgbClr val="FFFFFF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2215" dirty="0">
                <a:latin typeface="FuturaA Bk BT" pitchFamily="34" charset="0"/>
              </a:rPr>
              <a:t>System of </a:t>
            </a:r>
            <a:r>
              <a:rPr lang="fr-FR" altLang="en-US" sz="2215" dirty="0" err="1">
                <a:latin typeface="FuturaA Bk BT" pitchFamily="34" charset="0"/>
              </a:rPr>
              <a:t>Interest</a:t>
            </a:r>
            <a:endParaRPr lang="fr-FR" altLang="en-US" sz="2215" dirty="0">
              <a:latin typeface="FuturaA Bk BT" pitchFamily="34" charset="0"/>
            </a:endParaRPr>
          </a:p>
        </p:txBody>
      </p:sp>
      <p:pic>
        <p:nvPicPr>
          <p:cNvPr id="45061" name="Picture 4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2" y="2092569"/>
            <a:ext cx="44547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461610" y="2567354"/>
            <a:ext cx="729737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Operator</a:t>
            </a:r>
          </a:p>
        </p:txBody>
      </p:sp>
      <p:sp>
        <p:nvSpPr>
          <p:cNvPr id="45063" name="AutoShape 6"/>
          <p:cNvSpPr>
            <a:spLocks noChangeArrowheads="1"/>
          </p:cNvSpPr>
          <p:nvPr/>
        </p:nvSpPr>
        <p:spPr bwMode="auto">
          <a:xfrm rot="1086902">
            <a:off x="1346689" y="2800350"/>
            <a:ext cx="1055077" cy="281354"/>
          </a:xfrm>
          <a:prstGeom prst="leftArrow">
            <a:avLst>
              <a:gd name="adj1" fmla="val 50000"/>
              <a:gd name="adj2" fmla="val 937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grpSp>
        <p:nvGrpSpPr>
          <p:cNvPr id="45064" name="Group 7"/>
          <p:cNvGrpSpPr>
            <a:grpSpLocks/>
          </p:cNvGrpSpPr>
          <p:nvPr/>
        </p:nvGrpSpPr>
        <p:grpSpPr bwMode="auto">
          <a:xfrm>
            <a:off x="7895492" y="2234712"/>
            <a:ext cx="404446" cy="490903"/>
            <a:chOff x="3563" y="2247"/>
            <a:chExt cx="276" cy="294"/>
          </a:xfrm>
        </p:grpSpPr>
        <p:grpSp>
          <p:nvGrpSpPr>
            <p:cNvPr id="45207" name="Group 8"/>
            <p:cNvGrpSpPr>
              <a:grpSpLocks/>
            </p:cNvGrpSpPr>
            <p:nvPr/>
          </p:nvGrpSpPr>
          <p:grpSpPr bwMode="auto">
            <a:xfrm>
              <a:off x="3599" y="2247"/>
              <a:ext cx="240" cy="285"/>
              <a:chOff x="3599" y="2247"/>
              <a:chExt cx="240" cy="285"/>
            </a:xfrm>
          </p:grpSpPr>
          <p:sp>
            <p:nvSpPr>
              <p:cNvPr id="45217" name="Freeform 9"/>
              <p:cNvSpPr>
                <a:spLocks/>
              </p:cNvSpPr>
              <p:nvPr/>
            </p:nvSpPr>
            <p:spPr bwMode="auto">
              <a:xfrm>
                <a:off x="3599" y="2355"/>
                <a:ext cx="240" cy="177"/>
              </a:xfrm>
              <a:custGeom>
                <a:avLst/>
                <a:gdLst>
                  <a:gd name="T0" fmla="*/ 141 w 240"/>
                  <a:gd name="T1" fmla="*/ 2 h 177"/>
                  <a:gd name="T2" fmla="*/ 154 w 240"/>
                  <a:gd name="T3" fmla="*/ 0 h 177"/>
                  <a:gd name="T4" fmla="*/ 166 w 240"/>
                  <a:gd name="T5" fmla="*/ 2 h 177"/>
                  <a:gd name="T6" fmla="*/ 172 w 240"/>
                  <a:gd name="T7" fmla="*/ 4 h 177"/>
                  <a:gd name="T8" fmla="*/ 186 w 240"/>
                  <a:gd name="T9" fmla="*/ 15 h 177"/>
                  <a:gd name="T10" fmla="*/ 195 w 240"/>
                  <a:gd name="T11" fmla="*/ 25 h 177"/>
                  <a:gd name="T12" fmla="*/ 204 w 240"/>
                  <a:gd name="T13" fmla="*/ 38 h 177"/>
                  <a:gd name="T14" fmla="*/ 213 w 240"/>
                  <a:gd name="T15" fmla="*/ 52 h 177"/>
                  <a:gd name="T16" fmla="*/ 219 w 240"/>
                  <a:gd name="T17" fmla="*/ 62 h 177"/>
                  <a:gd name="T18" fmla="*/ 221 w 240"/>
                  <a:gd name="T19" fmla="*/ 68 h 177"/>
                  <a:gd name="T20" fmla="*/ 226 w 240"/>
                  <a:gd name="T21" fmla="*/ 85 h 177"/>
                  <a:gd name="T22" fmla="*/ 231 w 240"/>
                  <a:gd name="T23" fmla="*/ 110 h 177"/>
                  <a:gd name="T24" fmla="*/ 235 w 240"/>
                  <a:gd name="T25" fmla="*/ 129 h 177"/>
                  <a:gd name="T26" fmla="*/ 237 w 240"/>
                  <a:gd name="T27" fmla="*/ 153 h 177"/>
                  <a:gd name="T28" fmla="*/ 239 w 240"/>
                  <a:gd name="T29" fmla="*/ 173 h 177"/>
                  <a:gd name="T30" fmla="*/ 188 w 240"/>
                  <a:gd name="T31" fmla="*/ 173 h 177"/>
                  <a:gd name="T32" fmla="*/ 156 w 240"/>
                  <a:gd name="T33" fmla="*/ 175 h 177"/>
                  <a:gd name="T34" fmla="*/ 131 w 240"/>
                  <a:gd name="T35" fmla="*/ 176 h 177"/>
                  <a:gd name="T36" fmla="*/ 63 w 240"/>
                  <a:gd name="T37" fmla="*/ 173 h 177"/>
                  <a:gd name="T38" fmla="*/ 36 w 240"/>
                  <a:gd name="T39" fmla="*/ 171 h 177"/>
                  <a:gd name="T40" fmla="*/ 13 w 240"/>
                  <a:gd name="T41" fmla="*/ 170 h 177"/>
                  <a:gd name="T42" fmla="*/ 14 w 240"/>
                  <a:gd name="T43" fmla="*/ 162 h 177"/>
                  <a:gd name="T44" fmla="*/ 11 w 240"/>
                  <a:gd name="T45" fmla="*/ 154 h 177"/>
                  <a:gd name="T46" fmla="*/ 4 w 240"/>
                  <a:gd name="T47" fmla="*/ 148 h 177"/>
                  <a:gd name="T48" fmla="*/ 0 w 240"/>
                  <a:gd name="T49" fmla="*/ 145 h 177"/>
                  <a:gd name="T50" fmla="*/ 28 w 240"/>
                  <a:gd name="T51" fmla="*/ 134 h 177"/>
                  <a:gd name="T52" fmla="*/ 51 w 240"/>
                  <a:gd name="T53" fmla="*/ 124 h 177"/>
                  <a:gd name="T54" fmla="*/ 62 w 240"/>
                  <a:gd name="T55" fmla="*/ 119 h 177"/>
                  <a:gd name="T56" fmla="*/ 71 w 240"/>
                  <a:gd name="T57" fmla="*/ 115 h 177"/>
                  <a:gd name="T58" fmla="*/ 77 w 240"/>
                  <a:gd name="T59" fmla="*/ 106 h 177"/>
                  <a:gd name="T60" fmla="*/ 78 w 240"/>
                  <a:gd name="T61" fmla="*/ 102 h 177"/>
                  <a:gd name="T62" fmla="*/ 79 w 240"/>
                  <a:gd name="T63" fmla="*/ 94 h 177"/>
                  <a:gd name="T64" fmla="*/ 80 w 240"/>
                  <a:gd name="T65" fmla="*/ 90 h 177"/>
                  <a:gd name="T66" fmla="*/ 83 w 240"/>
                  <a:gd name="T67" fmla="*/ 81 h 177"/>
                  <a:gd name="T68" fmla="*/ 83 w 240"/>
                  <a:gd name="T69" fmla="*/ 76 h 177"/>
                  <a:gd name="T70" fmla="*/ 84 w 240"/>
                  <a:gd name="T71" fmla="*/ 69 h 177"/>
                  <a:gd name="T72" fmla="*/ 85 w 240"/>
                  <a:gd name="T73" fmla="*/ 58 h 177"/>
                  <a:gd name="T74" fmla="*/ 89 w 240"/>
                  <a:gd name="T75" fmla="*/ 52 h 177"/>
                  <a:gd name="T76" fmla="*/ 89 w 240"/>
                  <a:gd name="T77" fmla="*/ 45 h 177"/>
                  <a:gd name="T78" fmla="*/ 106 w 240"/>
                  <a:gd name="T79" fmla="*/ 25 h 177"/>
                  <a:gd name="T80" fmla="*/ 109 w 240"/>
                  <a:gd name="T81" fmla="*/ 28 h 177"/>
                  <a:gd name="T82" fmla="*/ 141 w 240"/>
                  <a:gd name="T83" fmla="*/ 2 h 17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0"/>
                  <a:gd name="T127" fmla="*/ 0 h 177"/>
                  <a:gd name="T128" fmla="*/ 240 w 240"/>
                  <a:gd name="T129" fmla="*/ 177 h 17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0" h="177">
                    <a:moveTo>
                      <a:pt x="141" y="2"/>
                    </a:moveTo>
                    <a:lnTo>
                      <a:pt x="154" y="0"/>
                    </a:lnTo>
                    <a:lnTo>
                      <a:pt x="166" y="2"/>
                    </a:lnTo>
                    <a:lnTo>
                      <a:pt x="172" y="4"/>
                    </a:lnTo>
                    <a:lnTo>
                      <a:pt x="186" y="15"/>
                    </a:lnTo>
                    <a:lnTo>
                      <a:pt x="195" y="25"/>
                    </a:lnTo>
                    <a:lnTo>
                      <a:pt x="204" y="38"/>
                    </a:lnTo>
                    <a:lnTo>
                      <a:pt x="213" y="52"/>
                    </a:lnTo>
                    <a:lnTo>
                      <a:pt x="219" y="62"/>
                    </a:lnTo>
                    <a:lnTo>
                      <a:pt x="221" y="68"/>
                    </a:lnTo>
                    <a:lnTo>
                      <a:pt x="226" y="85"/>
                    </a:lnTo>
                    <a:lnTo>
                      <a:pt x="231" y="110"/>
                    </a:lnTo>
                    <a:lnTo>
                      <a:pt x="235" y="129"/>
                    </a:lnTo>
                    <a:lnTo>
                      <a:pt x="237" y="153"/>
                    </a:lnTo>
                    <a:lnTo>
                      <a:pt x="239" y="173"/>
                    </a:lnTo>
                    <a:lnTo>
                      <a:pt x="188" y="173"/>
                    </a:lnTo>
                    <a:lnTo>
                      <a:pt x="156" y="175"/>
                    </a:lnTo>
                    <a:lnTo>
                      <a:pt x="131" y="176"/>
                    </a:lnTo>
                    <a:lnTo>
                      <a:pt x="63" y="173"/>
                    </a:lnTo>
                    <a:lnTo>
                      <a:pt x="36" y="171"/>
                    </a:lnTo>
                    <a:lnTo>
                      <a:pt x="13" y="170"/>
                    </a:lnTo>
                    <a:lnTo>
                      <a:pt x="14" y="162"/>
                    </a:lnTo>
                    <a:lnTo>
                      <a:pt x="11" y="154"/>
                    </a:lnTo>
                    <a:lnTo>
                      <a:pt x="4" y="148"/>
                    </a:lnTo>
                    <a:lnTo>
                      <a:pt x="0" y="145"/>
                    </a:lnTo>
                    <a:lnTo>
                      <a:pt x="28" y="134"/>
                    </a:lnTo>
                    <a:lnTo>
                      <a:pt x="51" y="124"/>
                    </a:lnTo>
                    <a:lnTo>
                      <a:pt x="62" y="119"/>
                    </a:lnTo>
                    <a:lnTo>
                      <a:pt x="71" y="115"/>
                    </a:lnTo>
                    <a:lnTo>
                      <a:pt x="77" y="106"/>
                    </a:lnTo>
                    <a:lnTo>
                      <a:pt x="78" y="102"/>
                    </a:lnTo>
                    <a:lnTo>
                      <a:pt x="79" y="94"/>
                    </a:lnTo>
                    <a:lnTo>
                      <a:pt x="80" y="90"/>
                    </a:lnTo>
                    <a:lnTo>
                      <a:pt x="83" y="81"/>
                    </a:lnTo>
                    <a:lnTo>
                      <a:pt x="83" y="76"/>
                    </a:lnTo>
                    <a:lnTo>
                      <a:pt x="84" y="69"/>
                    </a:lnTo>
                    <a:lnTo>
                      <a:pt x="85" y="58"/>
                    </a:lnTo>
                    <a:lnTo>
                      <a:pt x="89" y="52"/>
                    </a:lnTo>
                    <a:lnTo>
                      <a:pt x="89" y="45"/>
                    </a:lnTo>
                    <a:lnTo>
                      <a:pt x="106" y="25"/>
                    </a:lnTo>
                    <a:lnTo>
                      <a:pt x="109" y="28"/>
                    </a:lnTo>
                    <a:lnTo>
                      <a:pt x="141" y="2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8" name="Freeform 10"/>
              <p:cNvSpPr>
                <a:spLocks/>
              </p:cNvSpPr>
              <p:nvPr/>
            </p:nvSpPr>
            <p:spPr bwMode="auto">
              <a:xfrm>
                <a:off x="3759" y="2397"/>
                <a:ext cx="46" cy="135"/>
              </a:xfrm>
              <a:custGeom>
                <a:avLst/>
                <a:gdLst>
                  <a:gd name="T0" fmla="*/ 35 w 46"/>
                  <a:gd name="T1" fmla="*/ 0 h 135"/>
                  <a:gd name="T2" fmla="*/ 39 w 46"/>
                  <a:gd name="T3" fmla="*/ 5 h 135"/>
                  <a:gd name="T4" fmla="*/ 41 w 46"/>
                  <a:gd name="T5" fmla="*/ 16 h 135"/>
                  <a:gd name="T6" fmla="*/ 41 w 46"/>
                  <a:gd name="T7" fmla="*/ 28 h 135"/>
                  <a:gd name="T8" fmla="*/ 41 w 46"/>
                  <a:gd name="T9" fmla="*/ 36 h 135"/>
                  <a:gd name="T10" fmla="*/ 45 w 46"/>
                  <a:gd name="T11" fmla="*/ 40 h 135"/>
                  <a:gd name="T12" fmla="*/ 41 w 46"/>
                  <a:gd name="T13" fmla="*/ 42 h 135"/>
                  <a:gd name="T14" fmla="*/ 41 w 46"/>
                  <a:gd name="T15" fmla="*/ 50 h 135"/>
                  <a:gd name="T16" fmla="*/ 39 w 46"/>
                  <a:gd name="T17" fmla="*/ 54 h 135"/>
                  <a:gd name="T18" fmla="*/ 37 w 46"/>
                  <a:gd name="T19" fmla="*/ 61 h 135"/>
                  <a:gd name="T20" fmla="*/ 35 w 46"/>
                  <a:gd name="T21" fmla="*/ 64 h 135"/>
                  <a:gd name="T22" fmla="*/ 35 w 46"/>
                  <a:gd name="T23" fmla="*/ 70 h 135"/>
                  <a:gd name="T24" fmla="*/ 33 w 46"/>
                  <a:gd name="T25" fmla="*/ 78 h 135"/>
                  <a:gd name="T26" fmla="*/ 33 w 46"/>
                  <a:gd name="T27" fmla="*/ 90 h 135"/>
                  <a:gd name="T28" fmla="*/ 31 w 46"/>
                  <a:gd name="T29" fmla="*/ 101 h 135"/>
                  <a:gd name="T30" fmla="*/ 29 w 46"/>
                  <a:gd name="T31" fmla="*/ 105 h 135"/>
                  <a:gd name="T32" fmla="*/ 29 w 46"/>
                  <a:gd name="T33" fmla="*/ 109 h 135"/>
                  <a:gd name="T34" fmla="*/ 25 w 46"/>
                  <a:gd name="T35" fmla="*/ 109 h 135"/>
                  <a:gd name="T36" fmla="*/ 25 w 46"/>
                  <a:gd name="T37" fmla="*/ 112 h 135"/>
                  <a:gd name="T38" fmla="*/ 24 w 46"/>
                  <a:gd name="T39" fmla="*/ 116 h 135"/>
                  <a:gd name="T40" fmla="*/ 21 w 46"/>
                  <a:gd name="T41" fmla="*/ 121 h 135"/>
                  <a:gd name="T42" fmla="*/ 17 w 46"/>
                  <a:gd name="T43" fmla="*/ 127 h 135"/>
                  <a:gd name="T44" fmla="*/ 14 w 46"/>
                  <a:gd name="T45" fmla="*/ 134 h 135"/>
                  <a:gd name="T46" fmla="*/ 3 w 46"/>
                  <a:gd name="T47" fmla="*/ 134 h 135"/>
                  <a:gd name="T48" fmla="*/ 21 w 46"/>
                  <a:gd name="T49" fmla="*/ 117 h 135"/>
                  <a:gd name="T50" fmla="*/ 23 w 46"/>
                  <a:gd name="T51" fmla="*/ 110 h 135"/>
                  <a:gd name="T52" fmla="*/ 22 w 46"/>
                  <a:gd name="T53" fmla="*/ 103 h 135"/>
                  <a:gd name="T54" fmla="*/ 26 w 46"/>
                  <a:gd name="T55" fmla="*/ 99 h 135"/>
                  <a:gd name="T56" fmla="*/ 26 w 46"/>
                  <a:gd name="T57" fmla="*/ 78 h 135"/>
                  <a:gd name="T58" fmla="*/ 15 w 46"/>
                  <a:gd name="T59" fmla="*/ 76 h 135"/>
                  <a:gd name="T60" fmla="*/ 8 w 46"/>
                  <a:gd name="T61" fmla="*/ 73 h 135"/>
                  <a:gd name="T62" fmla="*/ 0 w 46"/>
                  <a:gd name="T63" fmla="*/ 70 h 135"/>
                  <a:gd name="T64" fmla="*/ 24 w 46"/>
                  <a:gd name="T65" fmla="*/ 70 h 135"/>
                  <a:gd name="T66" fmla="*/ 28 w 46"/>
                  <a:gd name="T67" fmla="*/ 68 h 135"/>
                  <a:gd name="T68" fmla="*/ 27 w 46"/>
                  <a:gd name="T69" fmla="*/ 64 h 135"/>
                  <a:gd name="T70" fmla="*/ 21 w 46"/>
                  <a:gd name="T71" fmla="*/ 62 h 135"/>
                  <a:gd name="T72" fmla="*/ 12 w 46"/>
                  <a:gd name="T73" fmla="*/ 61 h 135"/>
                  <a:gd name="T74" fmla="*/ 23 w 46"/>
                  <a:gd name="T75" fmla="*/ 58 h 135"/>
                  <a:gd name="T76" fmla="*/ 25 w 46"/>
                  <a:gd name="T77" fmla="*/ 56 h 135"/>
                  <a:gd name="T78" fmla="*/ 17 w 46"/>
                  <a:gd name="T79" fmla="*/ 47 h 135"/>
                  <a:gd name="T80" fmla="*/ 8 w 46"/>
                  <a:gd name="T81" fmla="*/ 41 h 135"/>
                  <a:gd name="T82" fmla="*/ 3 w 46"/>
                  <a:gd name="T83" fmla="*/ 35 h 135"/>
                  <a:gd name="T84" fmla="*/ 1 w 46"/>
                  <a:gd name="T85" fmla="*/ 34 h 135"/>
                  <a:gd name="T86" fmla="*/ 7 w 46"/>
                  <a:gd name="T87" fmla="*/ 33 h 135"/>
                  <a:gd name="T88" fmla="*/ 14 w 46"/>
                  <a:gd name="T89" fmla="*/ 37 h 135"/>
                  <a:gd name="T90" fmla="*/ 23 w 46"/>
                  <a:gd name="T91" fmla="*/ 42 h 135"/>
                  <a:gd name="T92" fmla="*/ 31 w 46"/>
                  <a:gd name="T93" fmla="*/ 46 h 135"/>
                  <a:gd name="T94" fmla="*/ 35 w 46"/>
                  <a:gd name="T95" fmla="*/ 44 h 135"/>
                  <a:gd name="T96" fmla="*/ 38 w 46"/>
                  <a:gd name="T97" fmla="*/ 39 h 135"/>
                  <a:gd name="T98" fmla="*/ 38 w 46"/>
                  <a:gd name="T99" fmla="*/ 27 h 135"/>
                  <a:gd name="T100" fmla="*/ 35 w 46"/>
                  <a:gd name="T101" fmla="*/ 0 h 13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6"/>
                  <a:gd name="T154" fmla="*/ 0 h 135"/>
                  <a:gd name="T155" fmla="*/ 46 w 46"/>
                  <a:gd name="T156" fmla="*/ 135 h 13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6" h="135">
                    <a:moveTo>
                      <a:pt x="35" y="0"/>
                    </a:moveTo>
                    <a:lnTo>
                      <a:pt x="39" y="5"/>
                    </a:lnTo>
                    <a:lnTo>
                      <a:pt x="41" y="16"/>
                    </a:lnTo>
                    <a:lnTo>
                      <a:pt x="41" y="28"/>
                    </a:lnTo>
                    <a:lnTo>
                      <a:pt x="41" y="36"/>
                    </a:lnTo>
                    <a:lnTo>
                      <a:pt x="45" y="40"/>
                    </a:lnTo>
                    <a:lnTo>
                      <a:pt x="41" y="42"/>
                    </a:lnTo>
                    <a:lnTo>
                      <a:pt x="41" y="50"/>
                    </a:lnTo>
                    <a:lnTo>
                      <a:pt x="39" y="54"/>
                    </a:lnTo>
                    <a:lnTo>
                      <a:pt x="37" y="61"/>
                    </a:lnTo>
                    <a:lnTo>
                      <a:pt x="35" y="64"/>
                    </a:lnTo>
                    <a:lnTo>
                      <a:pt x="35" y="70"/>
                    </a:lnTo>
                    <a:lnTo>
                      <a:pt x="33" y="78"/>
                    </a:lnTo>
                    <a:lnTo>
                      <a:pt x="33" y="90"/>
                    </a:lnTo>
                    <a:lnTo>
                      <a:pt x="31" y="101"/>
                    </a:lnTo>
                    <a:lnTo>
                      <a:pt x="29" y="105"/>
                    </a:lnTo>
                    <a:lnTo>
                      <a:pt x="29" y="109"/>
                    </a:lnTo>
                    <a:lnTo>
                      <a:pt x="25" y="109"/>
                    </a:lnTo>
                    <a:lnTo>
                      <a:pt x="25" y="112"/>
                    </a:lnTo>
                    <a:lnTo>
                      <a:pt x="24" y="116"/>
                    </a:lnTo>
                    <a:lnTo>
                      <a:pt x="21" y="121"/>
                    </a:lnTo>
                    <a:lnTo>
                      <a:pt x="17" y="127"/>
                    </a:lnTo>
                    <a:lnTo>
                      <a:pt x="14" y="134"/>
                    </a:lnTo>
                    <a:lnTo>
                      <a:pt x="3" y="134"/>
                    </a:lnTo>
                    <a:lnTo>
                      <a:pt x="21" y="117"/>
                    </a:lnTo>
                    <a:lnTo>
                      <a:pt x="23" y="110"/>
                    </a:lnTo>
                    <a:lnTo>
                      <a:pt x="22" y="103"/>
                    </a:lnTo>
                    <a:lnTo>
                      <a:pt x="26" y="99"/>
                    </a:lnTo>
                    <a:lnTo>
                      <a:pt x="26" y="78"/>
                    </a:lnTo>
                    <a:lnTo>
                      <a:pt x="15" y="76"/>
                    </a:lnTo>
                    <a:lnTo>
                      <a:pt x="8" y="73"/>
                    </a:lnTo>
                    <a:lnTo>
                      <a:pt x="0" y="70"/>
                    </a:lnTo>
                    <a:lnTo>
                      <a:pt x="24" y="70"/>
                    </a:lnTo>
                    <a:lnTo>
                      <a:pt x="28" y="68"/>
                    </a:lnTo>
                    <a:lnTo>
                      <a:pt x="27" y="64"/>
                    </a:lnTo>
                    <a:lnTo>
                      <a:pt x="21" y="62"/>
                    </a:lnTo>
                    <a:lnTo>
                      <a:pt x="12" y="61"/>
                    </a:lnTo>
                    <a:lnTo>
                      <a:pt x="23" y="58"/>
                    </a:lnTo>
                    <a:lnTo>
                      <a:pt x="25" y="56"/>
                    </a:lnTo>
                    <a:lnTo>
                      <a:pt x="17" y="47"/>
                    </a:lnTo>
                    <a:lnTo>
                      <a:pt x="8" y="41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7" y="33"/>
                    </a:lnTo>
                    <a:lnTo>
                      <a:pt x="14" y="37"/>
                    </a:lnTo>
                    <a:lnTo>
                      <a:pt x="23" y="42"/>
                    </a:lnTo>
                    <a:lnTo>
                      <a:pt x="31" y="46"/>
                    </a:lnTo>
                    <a:lnTo>
                      <a:pt x="35" y="44"/>
                    </a:lnTo>
                    <a:lnTo>
                      <a:pt x="38" y="39"/>
                    </a:lnTo>
                    <a:lnTo>
                      <a:pt x="38" y="27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9" name="Freeform 11"/>
              <p:cNvSpPr>
                <a:spLocks/>
              </p:cNvSpPr>
              <p:nvPr/>
            </p:nvSpPr>
            <p:spPr bwMode="auto">
              <a:xfrm>
                <a:off x="3627" y="2433"/>
                <a:ext cx="92" cy="92"/>
              </a:xfrm>
              <a:custGeom>
                <a:avLst/>
                <a:gdLst>
                  <a:gd name="T0" fmla="*/ 0 w 92"/>
                  <a:gd name="T1" fmla="*/ 91 h 92"/>
                  <a:gd name="T2" fmla="*/ 56 w 92"/>
                  <a:gd name="T3" fmla="*/ 70 h 92"/>
                  <a:gd name="T4" fmla="*/ 61 w 92"/>
                  <a:gd name="T5" fmla="*/ 66 h 92"/>
                  <a:gd name="T6" fmla="*/ 66 w 92"/>
                  <a:gd name="T7" fmla="*/ 59 h 92"/>
                  <a:gd name="T8" fmla="*/ 67 w 92"/>
                  <a:gd name="T9" fmla="*/ 52 h 92"/>
                  <a:gd name="T10" fmla="*/ 67 w 92"/>
                  <a:gd name="T11" fmla="*/ 32 h 92"/>
                  <a:gd name="T12" fmla="*/ 69 w 92"/>
                  <a:gd name="T13" fmla="*/ 46 h 92"/>
                  <a:gd name="T14" fmla="*/ 73 w 92"/>
                  <a:gd name="T15" fmla="*/ 49 h 92"/>
                  <a:gd name="T16" fmla="*/ 76 w 92"/>
                  <a:gd name="T17" fmla="*/ 38 h 92"/>
                  <a:gd name="T18" fmla="*/ 79 w 92"/>
                  <a:gd name="T19" fmla="*/ 28 h 92"/>
                  <a:gd name="T20" fmla="*/ 88 w 92"/>
                  <a:gd name="T21" fmla="*/ 0 h 92"/>
                  <a:gd name="T22" fmla="*/ 82 w 92"/>
                  <a:gd name="T23" fmla="*/ 23 h 92"/>
                  <a:gd name="T24" fmla="*/ 79 w 92"/>
                  <a:gd name="T25" fmla="*/ 38 h 92"/>
                  <a:gd name="T26" fmla="*/ 77 w 92"/>
                  <a:gd name="T27" fmla="*/ 49 h 92"/>
                  <a:gd name="T28" fmla="*/ 73 w 92"/>
                  <a:gd name="T29" fmla="*/ 56 h 92"/>
                  <a:gd name="T30" fmla="*/ 69 w 92"/>
                  <a:gd name="T31" fmla="*/ 62 h 92"/>
                  <a:gd name="T32" fmla="*/ 74 w 92"/>
                  <a:gd name="T33" fmla="*/ 66 h 92"/>
                  <a:gd name="T34" fmla="*/ 79 w 92"/>
                  <a:gd name="T35" fmla="*/ 65 h 92"/>
                  <a:gd name="T36" fmla="*/ 91 w 92"/>
                  <a:gd name="T37" fmla="*/ 55 h 92"/>
                  <a:gd name="T38" fmla="*/ 77 w 92"/>
                  <a:gd name="T39" fmla="*/ 73 h 92"/>
                  <a:gd name="T40" fmla="*/ 62 w 92"/>
                  <a:gd name="T41" fmla="*/ 76 h 92"/>
                  <a:gd name="T42" fmla="*/ 45 w 92"/>
                  <a:gd name="T43" fmla="*/ 80 h 92"/>
                  <a:gd name="T44" fmla="*/ 29 w 92"/>
                  <a:gd name="T45" fmla="*/ 83 h 92"/>
                  <a:gd name="T46" fmla="*/ 11 w 92"/>
                  <a:gd name="T47" fmla="*/ 87 h 92"/>
                  <a:gd name="T48" fmla="*/ 0 w 92"/>
                  <a:gd name="T49" fmla="*/ 91 h 9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2"/>
                  <a:gd name="T76" fmla="*/ 0 h 92"/>
                  <a:gd name="T77" fmla="*/ 92 w 92"/>
                  <a:gd name="T78" fmla="*/ 92 h 9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2" h="92">
                    <a:moveTo>
                      <a:pt x="0" y="91"/>
                    </a:moveTo>
                    <a:lnTo>
                      <a:pt x="56" y="70"/>
                    </a:lnTo>
                    <a:lnTo>
                      <a:pt x="61" y="66"/>
                    </a:lnTo>
                    <a:lnTo>
                      <a:pt x="66" y="59"/>
                    </a:lnTo>
                    <a:lnTo>
                      <a:pt x="67" y="52"/>
                    </a:lnTo>
                    <a:lnTo>
                      <a:pt x="67" y="32"/>
                    </a:lnTo>
                    <a:lnTo>
                      <a:pt x="69" y="46"/>
                    </a:lnTo>
                    <a:lnTo>
                      <a:pt x="73" y="49"/>
                    </a:lnTo>
                    <a:lnTo>
                      <a:pt x="76" y="38"/>
                    </a:lnTo>
                    <a:lnTo>
                      <a:pt x="79" y="28"/>
                    </a:lnTo>
                    <a:lnTo>
                      <a:pt x="88" y="0"/>
                    </a:lnTo>
                    <a:lnTo>
                      <a:pt x="82" y="23"/>
                    </a:lnTo>
                    <a:lnTo>
                      <a:pt x="79" y="38"/>
                    </a:lnTo>
                    <a:lnTo>
                      <a:pt x="77" y="49"/>
                    </a:lnTo>
                    <a:lnTo>
                      <a:pt x="73" y="56"/>
                    </a:lnTo>
                    <a:lnTo>
                      <a:pt x="69" y="62"/>
                    </a:lnTo>
                    <a:lnTo>
                      <a:pt x="74" y="66"/>
                    </a:lnTo>
                    <a:lnTo>
                      <a:pt x="79" y="65"/>
                    </a:lnTo>
                    <a:lnTo>
                      <a:pt x="91" y="55"/>
                    </a:lnTo>
                    <a:lnTo>
                      <a:pt x="77" y="73"/>
                    </a:lnTo>
                    <a:lnTo>
                      <a:pt x="62" y="76"/>
                    </a:lnTo>
                    <a:lnTo>
                      <a:pt x="45" y="80"/>
                    </a:lnTo>
                    <a:lnTo>
                      <a:pt x="29" y="83"/>
                    </a:lnTo>
                    <a:lnTo>
                      <a:pt x="11" y="87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20" name="Freeform 12"/>
              <p:cNvSpPr>
                <a:spLocks/>
              </p:cNvSpPr>
              <p:nvPr/>
            </p:nvSpPr>
            <p:spPr bwMode="auto">
              <a:xfrm>
                <a:off x="3711" y="2369"/>
                <a:ext cx="71" cy="154"/>
              </a:xfrm>
              <a:custGeom>
                <a:avLst/>
                <a:gdLst>
                  <a:gd name="T0" fmla="*/ 70 w 71"/>
                  <a:gd name="T1" fmla="*/ 2 h 154"/>
                  <a:gd name="T2" fmla="*/ 55 w 71"/>
                  <a:gd name="T3" fmla="*/ 0 h 154"/>
                  <a:gd name="T4" fmla="*/ 47 w 71"/>
                  <a:gd name="T5" fmla="*/ 2 h 154"/>
                  <a:gd name="T6" fmla="*/ 35 w 71"/>
                  <a:gd name="T7" fmla="*/ 15 h 154"/>
                  <a:gd name="T8" fmla="*/ 22 w 71"/>
                  <a:gd name="T9" fmla="*/ 32 h 154"/>
                  <a:gd name="T10" fmla="*/ 15 w 71"/>
                  <a:gd name="T11" fmla="*/ 65 h 154"/>
                  <a:gd name="T12" fmla="*/ 11 w 71"/>
                  <a:gd name="T13" fmla="*/ 74 h 154"/>
                  <a:gd name="T14" fmla="*/ 10 w 71"/>
                  <a:gd name="T15" fmla="*/ 101 h 154"/>
                  <a:gd name="T16" fmla="*/ 8 w 71"/>
                  <a:gd name="T17" fmla="*/ 120 h 154"/>
                  <a:gd name="T18" fmla="*/ 0 w 71"/>
                  <a:gd name="T19" fmla="*/ 132 h 154"/>
                  <a:gd name="T20" fmla="*/ 19 w 71"/>
                  <a:gd name="T21" fmla="*/ 153 h 154"/>
                  <a:gd name="T22" fmla="*/ 10 w 71"/>
                  <a:gd name="T23" fmla="*/ 138 h 154"/>
                  <a:gd name="T24" fmla="*/ 11 w 71"/>
                  <a:gd name="T25" fmla="*/ 136 h 154"/>
                  <a:gd name="T26" fmla="*/ 24 w 71"/>
                  <a:gd name="T27" fmla="*/ 144 h 154"/>
                  <a:gd name="T28" fmla="*/ 40 w 71"/>
                  <a:gd name="T29" fmla="*/ 148 h 154"/>
                  <a:gd name="T30" fmla="*/ 19 w 71"/>
                  <a:gd name="T31" fmla="*/ 139 h 154"/>
                  <a:gd name="T32" fmla="*/ 11 w 71"/>
                  <a:gd name="T33" fmla="*/ 131 h 154"/>
                  <a:gd name="T34" fmla="*/ 11 w 71"/>
                  <a:gd name="T35" fmla="*/ 123 h 154"/>
                  <a:gd name="T36" fmla="*/ 24 w 71"/>
                  <a:gd name="T37" fmla="*/ 123 h 154"/>
                  <a:gd name="T38" fmla="*/ 11 w 71"/>
                  <a:gd name="T39" fmla="*/ 119 h 154"/>
                  <a:gd name="T40" fmla="*/ 11 w 71"/>
                  <a:gd name="T41" fmla="*/ 101 h 154"/>
                  <a:gd name="T42" fmla="*/ 15 w 71"/>
                  <a:gd name="T43" fmla="*/ 71 h 154"/>
                  <a:gd name="T44" fmla="*/ 25 w 71"/>
                  <a:gd name="T45" fmla="*/ 33 h 154"/>
                  <a:gd name="T46" fmla="*/ 33 w 71"/>
                  <a:gd name="T47" fmla="*/ 21 h 154"/>
                  <a:gd name="T48" fmla="*/ 47 w 71"/>
                  <a:gd name="T49" fmla="*/ 6 h 154"/>
                  <a:gd name="T50" fmla="*/ 55 w 71"/>
                  <a:gd name="T51" fmla="*/ 4 h 154"/>
                  <a:gd name="T52" fmla="*/ 70 w 71"/>
                  <a:gd name="T53" fmla="*/ 2 h 15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1"/>
                  <a:gd name="T82" fmla="*/ 0 h 154"/>
                  <a:gd name="T83" fmla="*/ 71 w 71"/>
                  <a:gd name="T84" fmla="*/ 154 h 15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1" h="154">
                    <a:moveTo>
                      <a:pt x="70" y="2"/>
                    </a:moveTo>
                    <a:lnTo>
                      <a:pt x="55" y="0"/>
                    </a:lnTo>
                    <a:lnTo>
                      <a:pt x="47" y="2"/>
                    </a:lnTo>
                    <a:lnTo>
                      <a:pt x="35" y="15"/>
                    </a:lnTo>
                    <a:lnTo>
                      <a:pt x="22" y="32"/>
                    </a:lnTo>
                    <a:lnTo>
                      <a:pt x="15" y="65"/>
                    </a:lnTo>
                    <a:lnTo>
                      <a:pt x="11" y="74"/>
                    </a:lnTo>
                    <a:lnTo>
                      <a:pt x="10" y="101"/>
                    </a:lnTo>
                    <a:lnTo>
                      <a:pt x="8" y="120"/>
                    </a:lnTo>
                    <a:lnTo>
                      <a:pt x="0" y="132"/>
                    </a:lnTo>
                    <a:lnTo>
                      <a:pt x="19" y="153"/>
                    </a:lnTo>
                    <a:lnTo>
                      <a:pt x="10" y="138"/>
                    </a:lnTo>
                    <a:lnTo>
                      <a:pt x="11" y="136"/>
                    </a:lnTo>
                    <a:lnTo>
                      <a:pt x="24" y="144"/>
                    </a:lnTo>
                    <a:lnTo>
                      <a:pt x="40" y="148"/>
                    </a:lnTo>
                    <a:lnTo>
                      <a:pt x="19" y="139"/>
                    </a:lnTo>
                    <a:lnTo>
                      <a:pt x="11" y="131"/>
                    </a:lnTo>
                    <a:lnTo>
                      <a:pt x="11" y="123"/>
                    </a:lnTo>
                    <a:lnTo>
                      <a:pt x="24" y="123"/>
                    </a:lnTo>
                    <a:lnTo>
                      <a:pt x="11" y="119"/>
                    </a:lnTo>
                    <a:lnTo>
                      <a:pt x="11" y="101"/>
                    </a:lnTo>
                    <a:lnTo>
                      <a:pt x="15" y="71"/>
                    </a:lnTo>
                    <a:lnTo>
                      <a:pt x="25" y="33"/>
                    </a:lnTo>
                    <a:lnTo>
                      <a:pt x="33" y="21"/>
                    </a:lnTo>
                    <a:lnTo>
                      <a:pt x="47" y="6"/>
                    </a:lnTo>
                    <a:lnTo>
                      <a:pt x="55" y="4"/>
                    </a:lnTo>
                    <a:lnTo>
                      <a:pt x="70" y="2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221" name="Group 13"/>
              <p:cNvGrpSpPr>
                <a:grpSpLocks/>
              </p:cNvGrpSpPr>
              <p:nvPr/>
            </p:nvGrpSpPr>
            <p:grpSpPr bwMode="auto">
              <a:xfrm>
                <a:off x="3649" y="2247"/>
                <a:ext cx="119" cy="196"/>
                <a:chOff x="3649" y="2247"/>
                <a:chExt cx="119" cy="196"/>
              </a:xfrm>
            </p:grpSpPr>
            <p:sp>
              <p:nvSpPr>
                <p:cNvPr id="45223" name="Freeform 14"/>
                <p:cNvSpPr>
                  <a:spLocks/>
                </p:cNvSpPr>
                <p:nvPr/>
              </p:nvSpPr>
              <p:spPr bwMode="auto">
                <a:xfrm>
                  <a:off x="3701" y="2354"/>
                  <a:ext cx="40" cy="44"/>
                </a:xfrm>
                <a:custGeom>
                  <a:avLst/>
                  <a:gdLst>
                    <a:gd name="T0" fmla="*/ 34 w 40"/>
                    <a:gd name="T1" fmla="*/ 0 h 44"/>
                    <a:gd name="T2" fmla="*/ 7 w 40"/>
                    <a:gd name="T3" fmla="*/ 25 h 44"/>
                    <a:gd name="T4" fmla="*/ 5 w 40"/>
                    <a:gd name="T5" fmla="*/ 22 h 44"/>
                    <a:gd name="T6" fmla="*/ 1 w 40"/>
                    <a:gd name="T7" fmla="*/ 32 h 44"/>
                    <a:gd name="T8" fmla="*/ 0 w 40"/>
                    <a:gd name="T9" fmla="*/ 39 h 44"/>
                    <a:gd name="T10" fmla="*/ 3 w 40"/>
                    <a:gd name="T11" fmla="*/ 35 h 44"/>
                    <a:gd name="T12" fmla="*/ 6 w 40"/>
                    <a:gd name="T13" fmla="*/ 28 h 44"/>
                    <a:gd name="T14" fmla="*/ 11 w 40"/>
                    <a:gd name="T15" fmla="*/ 43 h 44"/>
                    <a:gd name="T16" fmla="*/ 20 w 40"/>
                    <a:gd name="T17" fmla="*/ 31 h 44"/>
                    <a:gd name="T18" fmla="*/ 30 w 40"/>
                    <a:gd name="T19" fmla="*/ 14 h 44"/>
                    <a:gd name="T20" fmla="*/ 39 w 40"/>
                    <a:gd name="T21" fmla="*/ 3 h 44"/>
                    <a:gd name="T22" fmla="*/ 34 w 40"/>
                    <a:gd name="T23" fmla="*/ 0 h 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44"/>
                    <a:gd name="T38" fmla="*/ 40 w 40"/>
                    <a:gd name="T39" fmla="*/ 44 h 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44">
                      <a:moveTo>
                        <a:pt x="34" y="0"/>
                      </a:moveTo>
                      <a:lnTo>
                        <a:pt x="7" y="25"/>
                      </a:lnTo>
                      <a:lnTo>
                        <a:pt x="5" y="22"/>
                      </a:lnTo>
                      <a:lnTo>
                        <a:pt x="1" y="32"/>
                      </a:lnTo>
                      <a:lnTo>
                        <a:pt x="0" y="39"/>
                      </a:lnTo>
                      <a:lnTo>
                        <a:pt x="3" y="35"/>
                      </a:lnTo>
                      <a:lnTo>
                        <a:pt x="6" y="28"/>
                      </a:lnTo>
                      <a:lnTo>
                        <a:pt x="11" y="43"/>
                      </a:lnTo>
                      <a:lnTo>
                        <a:pt x="20" y="31"/>
                      </a:lnTo>
                      <a:lnTo>
                        <a:pt x="30" y="14"/>
                      </a:lnTo>
                      <a:lnTo>
                        <a:pt x="39" y="3"/>
                      </a:lnTo>
                      <a:lnTo>
                        <a:pt x="34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4" name="Freeform 15"/>
                <p:cNvSpPr>
                  <a:spLocks/>
                </p:cNvSpPr>
                <p:nvPr/>
              </p:nvSpPr>
              <p:spPr bwMode="auto">
                <a:xfrm>
                  <a:off x="3700" y="2384"/>
                  <a:ext cx="17" cy="57"/>
                </a:xfrm>
                <a:custGeom>
                  <a:avLst/>
                  <a:gdLst>
                    <a:gd name="T0" fmla="*/ 9 w 17"/>
                    <a:gd name="T1" fmla="*/ 0 h 57"/>
                    <a:gd name="T2" fmla="*/ 6 w 17"/>
                    <a:gd name="T3" fmla="*/ 3 h 57"/>
                    <a:gd name="T4" fmla="*/ 4 w 17"/>
                    <a:gd name="T5" fmla="*/ 5 h 57"/>
                    <a:gd name="T6" fmla="*/ 3 w 17"/>
                    <a:gd name="T7" fmla="*/ 8 h 57"/>
                    <a:gd name="T8" fmla="*/ 1 w 17"/>
                    <a:gd name="T9" fmla="*/ 12 h 57"/>
                    <a:gd name="T10" fmla="*/ 0 w 17"/>
                    <a:gd name="T11" fmla="*/ 16 h 57"/>
                    <a:gd name="T12" fmla="*/ 1 w 17"/>
                    <a:gd name="T13" fmla="*/ 21 h 57"/>
                    <a:gd name="T14" fmla="*/ 3 w 17"/>
                    <a:gd name="T15" fmla="*/ 25 h 57"/>
                    <a:gd name="T16" fmla="*/ 3 w 17"/>
                    <a:gd name="T17" fmla="*/ 28 h 57"/>
                    <a:gd name="T18" fmla="*/ 0 w 17"/>
                    <a:gd name="T19" fmla="*/ 38 h 57"/>
                    <a:gd name="T20" fmla="*/ 0 w 17"/>
                    <a:gd name="T21" fmla="*/ 43 h 57"/>
                    <a:gd name="T22" fmla="*/ 0 w 17"/>
                    <a:gd name="T23" fmla="*/ 48 h 57"/>
                    <a:gd name="T24" fmla="*/ 0 w 17"/>
                    <a:gd name="T25" fmla="*/ 56 h 57"/>
                    <a:gd name="T26" fmla="*/ 6 w 17"/>
                    <a:gd name="T27" fmla="*/ 39 h 57"/>
                    <a:gd name="T28" fmla="*/ 8 w 17"/>
                    <a:gd name="T29" fmla="*/ 27 h 57"/>
                    <a:gd name="T30" fmla="*/ 16 w 17"/>
                    <a:gd name="T31" fmla="*/ 13 h 57"/>
                    <a:gd name="T32" fmla="*/ 9 w 17"/>
                    <a:gd name="T33" fmla="*/ 0 h 5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7"/>
                    <a:gd name="T52" fmla="*/ 0 h 57"/>
                    <a:gd name="T53" fmla="*/ 17 w 17"/>
                    <a:gd name="T54" fmla="*/ 57 h 5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7" h="57">
                      <a:moveTo>
                        <a:pt x="9" y="0"/>
                      </a:move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1" y="21"/>
                      </a:lnTo>
                      <a:lnTo>
                        <a:pt x="3" y="25"/>
                      </a:lnTo>
                      <a:lnTo>
                        <a:pt x="3" y="28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0" y="48"/>
                      </a:lnTo>
                      <a:lnTo>
                        <a:pt x="0" y="56"/>
                      </a:lnTo>
                      <a:lnTo>
                        <a:pt x="6" y="39"/>
                      </a:lnTo>
                      <a:lnTo>
                        <a:pt x="8" y="27"/>
                      </a:lnTo>
                      <a:lnTo>
                        <a:pt x="16" y="13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000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5" name="Freeform 16"/>
                <p:cNvSpPr>
                  <a:spLocks/>
                </p:cNvSpPr>
                <p:nvPr/>
              </p:nvSpPr>
              <p:spPr bwMode="auto">
                <a:xfrm>
                  <a:off x="3701" y="2385"/>
                  <a:ext cx="17" cy="28"/>
                </a:xfrm>
                <a:custGeom>
                  <a:avLst/>
                  <a:gdLst>
                    <a:gd name="T0" fmla="*/ 8 w 17"/>
                    <a:gd name="T1" fmla="*/ 0 h 28"/>
                    <a:gd name="T2" fmla="*/ 5 w 17"/>
                    <a:gd name="T3" fmla="*/ 2 h 28"/>
                    <a:gd name="T4" fmla="*/ 3 w 17"/>
                    <a:gd name="T5" fmla="*/ 4 h 28"/>
                    <a:gd name="T6" fmla="*/ 1 w 17"/>
                    <a:gd name="T7" fmla="*/ 7 h 28"/>
                    <a:gd name="T8" fmla="*/ 0 w 17"/>
                    <a:gd name="T9" fmla="*/ 11 h 28"/>
                    <a:gd name="T10" fmla="*/ 0 w 17"/>
                    <a:gd name="T11" fmla="*/ 15 h 28"/>
                    <a:gd name="T12" fmla="*/ 0 w 17"/>
                    <a:gd name="T13" fmla="*/ 19 h 28"/>
                    <a:gd name="T14" fmla="*/ 1 w 17"/>
                    <a:gd name="T15" fmla="*/ 23 h 28"/>
                    <a:gd name="T16" fmla="*/ 1 w 17"/>
                    <a:gd name="T17" fmla="*/ 26 h 28"/>
                    <a:gd name="T18" fmla="*/ 7 w 17"/>
                    <a:gd name="T19" fmla="*/ 27 h 28"/>
                    <a:gd name="T20" fmla="*/ 8 w 17"/>
                    <a:gd name="T21" fmla="*/ 24 h 28"/>
                    <a:gd name="T22" fmla="*/ 16 w 17"/>
                    <a:gd name="T23" fmla="*/ 12 h 28"/>
                    <a:gd name="T24" fmla="*/ 8 w 17"/>
                    <a:gd name="T25" fmla="*/ 0 h 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"/>
                    <a:gd name="T40" fmla="*/ 0 h 28"/>
                    <a:gd name="T41" fmla="*/ 17 w 17"/>
                    <a:gd name="T42" fmla="*/ 28 h 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" h="28">
                      <a:moveTo>
                        <a:pt x="8" y="0"/>
                      </a:move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1" y="26"/>
                      </a:lnTo>
                      <a:lnTo>
                        <a:pt x="7" y="27"/>
                      </a:lnTo>
                      <a:lnTo>
                        <a:pt x="8" y="24"/>
                      </a:lnTo>
                      <a:lnTo>
                        <a:pt x="16" y="1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grpSp>
              <p:nvGrpSpPr>
                <p:cNvPr id="45226" name="Group 17"/>
                <p:cNvGrpSpPr>
                  <a:grpSpLocks/>
                </p:cNvGrpSpPr>
                <p:nvPr/>
              </p:nvGrpSpPr>
              <p:grpSpPr bwMode="auto">
                <a:xfrm>
                  <a:off x="3649" y="2247"/>
                  <a:ext cx="119" cy="135"/>
                  <a:chOff x="3649" y="2247"/>
                  <a:chExt cx="119" cy="135"/>
                </a:xfrm>
              </p:grpSpPr>
              <p:grpSp>
                <p:nvGrpSpPr>
                  <p:cNvPr id="4522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662" y="2263"/>
                    <a:ext cx="87" cy="119"/>
                    <a:chOff x="3662" y="2263"/>
                    <a:chExt cx="87" cy="119"/>
                  </a:xfrm>
                </p:grpSpPr>
                <p:sp>
                  <p:nvSpPr>
                    <p:cNvPr id="45236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3662" y="2263"/>
                      <a:ext cx="87" cy="119"/>
                    </a:xfrm>
                    <a:custGeom>
                      <a:avLst/>
                      <a:gdLst>
                        <a:gd name="T0" fmla="*/ 26 w 87"/>
                        <a:gd name="T1" fmla="*/ 3 h 119"/>
                        <a:gd name="T2" fmla="*/ 20 w 87"/>
                        <a:gd name="T3" fmla="*/ 7 h 119"/>
                        <a:gd name="T4" fmla="*/ 14 w 87"/>
                        <a:gd name="T5" fmla="*/ 11 h 119"/>
                        <a:gd name="T6" fmla="*/ 11 w 87"/>
                        <a:gd name="T7" fmla="*/ 15 h 119"/>
                        <a:gd name="T8" fmla="*/ 6 w 87"/>
                        <a:gd name="T9" fmla="*/ 18 h 119"/>
                        <a:gd name="T10" fmla="*/ 3 w 87"/>
                        <a:gd name="T11" fmla="*/ 23 h 119"/>
                        <a:gd name="T12" fmla="*/ 1 w 87"/>
                        <a:gd name="T13" fmla="*/ 27 h 119"/>
                        <a:gd name="T14" fmla="*/ 0 w 87"/>
                        <a:gd name="T15" fmla="*/ 32 h 119"/>
                        <a:gd name="T16" fmla="*/ 0 w 87"/>
                        <a:gd name="T17" fmla="*/ 37 h 119"/>
                        <a:gd name="T18" fmla="*/ 0 w 87"/>
                        <a:gd name="T19" fmla="*/ 43 h 119"/>
                        <a:gd name="T20" fmla="*/ 0 w 87"/>
                        <a:gd name="T21" fmla="*/ 49 h 119"/>
                        <a:gd name="T22" fmla="*/ 0 w 87"/>
                        <a:gd name="T23" fmla="*/ 57 h 119"/>
                        <a:gd name="T24" fmla="*/ 2 w 87"/>
                        <a:gd name="T25" fmla="*/ 59 h 119"/>
                        <a:gd name="T26" fmla="*/ 5 w 87"/>
                        <a:gd name="T27" fmla="*/ 61 h 119"/>
                        <a:gd name="T28" fmla="*/ 5 w 87"/>
                        <a:gd name="T29" fmla="*/ 62 h 119"/>
                        <a:gd name="T30" fmla="*/ 5 w 87"/>
                        <a:gd name="T31" fmla="*/ 65 h 119"/>
                        <a:gd name="T32" fmla="*/ 4 w 87"/>
                        <a:gd name="T33" fmla="*/ 69 h 119"/>
                        <a:gd name="T34" fmla="*/ 1 w 87"/>
                        <a:gd name="T35" fmla="*/ 79 h 119"/>
                        <a:gd name="T36" fmla="*/ 1 w 87"/>
                        <a:gd name="T37" fmla="*/ 83 h 119"/>
                        <a:gd name="T38" fmla="*/ 4 w 87"/>
                        <a:gd name="T39" fmla="*/ 84 h 119"/>
                        <a:gd name="T40" fmla="*/ 7 w 87"/>
                        <a:gd name="T41" fmla="*/ 84 h 119"/>
                        <a:gd name="T42" fmla="*/ 10 w 87"/>
                        <a:gd name="T43" fmla="*/ 84 h 119"/>
                        <a:gd name="T44" fmla="*/ 13 w 87"/>
                        <a:gd name="T45" fmla="*/ 95 h 119"/>
                        <a:gd name="T46" fmla="*/ 13 w 87"/>
                        <a:gd name="T47" fmla="*/ 99 h 119"/>
                        <a:gd name="T48" fmla="*/ 15 w 87"/>
                        <a:gd name="T49" fmla="*/ 101 h 119"/>
                        <a:gd name="T50" fmla="*/ 17 w 87"/>
                        <a:gd name="T51" fmla="*/ 102 h 119"/>
                        <a:gd name="T52" fmla="*/ 17 w 87"/>
                        <a:gd name="T53" fmla="*/ 104 h 119"/>
                        <a:gd name="T54" fmla="*/ 17 w 87"/>
                        <a:gd name="T55" fmla="*/ 107 h 119"/>
                        <a:gd name="T56" fmla="*/ 18 w 87"/>
                        <a:gd name="T57" fmla="*/ 112 h 119"/>
                        <a:gd name="T58" fmla="*/ 21 w 87"/>
                        <a:gd name="T59" fmla="*/ 115 h 119"/>
                        <a:gd name="T60" fmla="*/ 23 w 87"/>
                        <a:gd name="T61" fmla="*/ 117 h 119"/>
                        <a:gd name="T62" fmla="*/ 27 w 87"/>
                        <a:gd name="T63" fmla="*/ 118 h 119"/>
                        <a:gd name="T64" fmla="*/ 31 w 87"/>
                        <a:gd name="T65" fmla="*/ 117 h 119"/>
                        <a:gd name="T66" fmla="*/ 36 w 87"/>
                        <a:gd name="T67" fmla="*/ 115 h 119"/>
                        <a:gd name="T68" fmla="*/ 42 w 87"/>
                        <a:gd name="T69" fmla="*/ 111 h 119"/>
                        <a:gd name="T70" fmla="*/ 45 w 87"/>
                        <a:gd name="T71" fmla="*/ 115 h 119"/>
                        <a:gd name="T72" fmla="*/ 83 w 87"/>
                        <a:gd name="T73" fmla="*/ 83 h 119"/>
                        <a:gd name="T74" fmla="*/ 80 w 87"/>
                        <a:gd name="T75" fmla="*/ 78 h 119"/>
                        <a:gd name="T76" fmla="*/ 83 w 87"/>
                        <a:gd name="T77" fmla="*/ 71 h 119"/>
                        <a:gd name="T78" fmla="*/ 85 w 87"/>
                        <a:gd name="T79" fmla="*/ 61 h 119"/>
                        <a:gd name="T80" fmla="*/ 86 w 87"/>
                        <a:gd name="T81" fmla="*/ 50 h 119"/>
                        <a:gd name="T82" fmla="*/ 86 w 87"/>
                        <a:gd name="T83" fmla="*/ 40 h 119"/>
                        <a:gd name="T84" fmla="*/ 83 w 87"/>
                        <a:gd name="T85" fmla="*/ 25 h 119"/>
                        <a:gd name="T86" fmla="*/ 80 w 87"/>
                        <a:gd name="T87" fmla="*/ 12 h 119"/>
                        <a:gd name="T88" fmla="*/ 75 w 87"/>
                        <a:gd name="T89" fmla="*/ 2 h 119"/>
                        <a:gd name="T90" fmla="*/ 61 w 87"/>
                        <a:gd name="T91" fmla="*/ 0 h 119"/>
                        <a:gd name="T92" fmla="*/ 37 w 87"/>
                        <a:gd name="T93" fmla="*/ 0 h 119"/>
                        <a:gd name="T94" fmla="*/ 26 w 87"/>
                        <a:gd name="T95" fmla="*/ 3 h 119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87"/>
                        <a:gd name="T145" fmla="*/ 0 h 119"/>
                        <a:gd name="T146" fmla="*/ 87 w 87"/>
                        <a:gd name="T147" fmla="*/ 119 h 119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87" h="119">
                          <a:moveTo>
                            <a:pt x="26" y="3"/>
                          </a:moveTo>
                          <a:lnTo>
                            <a:pt x="20" y="7"/>
                          </a:lnTo>
                          <a:lnTo>
                            <a:pt x="14" y="11"/>
                          </a:lnTo>
                          <a:lnTo>
                            <a:pt x="11" y="15"/>
                          </a:lnTo>
                          <a:lnTo>
                            <a:pt x="6" y="18"/>
                          </a:lnTo>
                          <a:lnTo>
                            <a:pt x="3" y="23"/>
                          </a:lnTo>
                          <a:lnTo>
                            <a:pt x="1" y="27"/>
                          </a:lnTo>
                          <a:lnTo>
                            <a:pt x="0" y="32"/>
                          </a:lnTo>
                          <a:lnTo>
                            <a:pt x="0" y="37"/>
                          </a:lnTo>
                          <a:lnTo>
                            <a:pt x="0" y="43"/>
                          </a:lnTo>
                          <a:lnTo>
                            <a:pt x="0" y="49"/>
                          </a:lnTo>
                          <a:lnTo>
                            <a:pt x="0" y="57"/>
                          </a:lnTo>
                          <a:lnTo>
                            <a:pt x="2" y="59"/>
                          </a:lnTo>
                          <a:lnTo>
                            <a:pt x="5" y="61"/>
                          </a:lnTo>
                          <a:lnTo>
                            <a:pt x="5" y="62"/>
                          </a:lnTo>
                          <a:lnTo>
                            <a:pt x="5" y="65"/>
                          </a:lnTo>
                          <a:lnTo>
                            <a:pt x="4" y="69"/>
                          </a:lnTo>
                          <a:lnTo>
                            <a:pt x="1" y="79"/>
                          </a:lnTo>
                          <a:lnTo>
                            <a:pt x="1" y="83"/>
                          </a:lnTo>
                          <a:lnTo>
                            <a:pt x="4" y="84"/>
                          </a:lnTo>
                          <a:lnTo>
                            <a:pt x="7" y="84"/>
                          </a:lnTo>
                          <a:lnTo>
                            <a:pt x="10" y="84"/>
                          </a:lnTo>
                          <a:lnTo>
                            <a:pt x="13" y="95"/>
                          </a:lnTo>
                          <a:lnTo>
                            <a:pt x="13" y="99"/>
                          </a:lnTo>
                          <a:lnTo>
                            <a:pt x="15" y="101"/>
                          </a:lnTo>
                          <a:lnTo>
                            <a:pt x="17" y="102"/>
                          </a:lnTo>
                          <a:lnTo>
                            <a:pt x="17" y="104"/>
                          </a:lnTo>
                          <a:lnTo>
                            <a:pt x="17" y="107"/>
                          </a:lnTo>
                          <a:lnTo>
                            <a:pt x="18" y="112"/>
                          </a:lnTo>
                          <a:lnTo>
                            <a:pt x="21" y="115"/>
                          </a:lnTo>
                          <a:lnTo>
                            <a:pt x="23" y="117"/>
                          </a:lnTo>
                          <a:lnTo>
                            <a:pt x="27" y="118"/>
                          </a:lnTo>
                          <a:lnTo>
                            <a:pt x="31" y="117"/>
                          </a:lnTo>
                          <a:lnTo>
                            <a:pt x="36" y="115"/>
                          </a:lnTo>
                          <a:lnTo>
                            <a:pt x="42" y="111"/>
                          </a:lnTo>
                          <a:lnTo>
                            <a:pt x="45" y="115"/>
                          </a:lnTo>
                          <a:lnTo>
                            <a:pt x="83" y="83"/>
                          </a:lnTo>
                          <a:lnTo>
                            <a:pt x="80" y="78"/>
                          </a:lnTo>
                          <a:lnTo>
                            <a:pt x="83" y="71"/>
                          </a:lnTo>
                          <a:lnTo>
                            <a:pt x="85" y="61"/>
                          </a:lnTo>
                          <a:lnTo>
                            <a:pt x="86" y="50"/>
                          </a:lnTo>
                          <a:lnTo>
                            <a:pt x="86" y="40"/>
                          </a:lnTo>
                          <a:lnTo>
                            <a:pt x="83" y="25"/>
                          </a:lnTo>
                          <a:lnTo>
                            <a:pt x="80" y="12"/>
                          </a:lnTo>
                          <a:lnTo>
                            <a:pt x="75" y="2"/>
                          </a:lnTo>
                          <a:lnTo>
                            <a:pt x="61" y="0"/>
                          </a:lnTo>
                          <a:lnTo>
                            <a:pt x="37" y="0"/>
                          </a:lnTo>
                          <a:lnTo>
                            <a:pt x="26" y="3"/>
                          </a:lnTo>
                        </a:path>
                      </a:pathLst>
                    </a:custGeom>
                    <a:solidFill>
                      <a:srgbClr val="FF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grpSp>
                  <p:nvGrpSpPr>
                    <p:cNvPr id="45237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98" y="2324"/>
                      <a:ext cx="21" cy="36"/>
                      <a:chOff x="3698" y="2324"/>
                      <a:chExt cx="21" cy="36"/>
                    </a:xfrm>
                  </p:grpSpPr>
                  <p:sp>
                    <p:nvSpPr>
                      <p:cNvPr id="4523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98" y="2324"/>
                        <a:ext cx="17" cy="17"/>
                      </a:xfrm>
                      <a:custGeom>
                        <a:avLst/>
                        <a:gdLst>
                          <a:gd name="T0" fmla="*/ 0 w 17"/>
                          <a:gd name="T1" fmla="*/ 6 h 17"/>
                          <a:gd name="T2" fmla="*/ 1 w 17"/>
                          <a:gd name="T3" fmla="*/ 3 h 17"/>
                          <a:gd name="T4" fmla="*/ 3 w 17"/>
                          <a:gd name="T5" fmla="*/ 1 h 17"/>
                          <a:gd name="T6" fmla="*/ 3 w 17"/>
                          <a:gd name="T7" fmla="*/ 0 h 17"/>
                          <a:gd name="T8" fmla="*/ 7 w 17"/>
                          <a:gd name="T9" fmla="*/ 0 h 17"/>
                          <a:gd name="T10" fmla="*/ 8 w 17"/>
                          <a:gd name="T11" fmla="*/ 0 h 17"/>
                          <a:gd name="T12" fmla="*/ 10 w 17"/>
                          <a:gd name="T13" fmla="*/ 0 h 17"/>
                          <a:gd name="T14" fmla="*/ 12 w 17"/>
                          <a:gd name="T15" fmla="*/ 1 h 17"/>
                          <a:gd name="T16" fmla="*/ 14 w 17"/>
                          <a:gd name="T17" fmla="*/ 3 h 17"/>
                          <a:gd name="T18" fmla="*/ 16 w 17"/>
                          <a:gd name="T19" fmla="*/ 5 h 17"/>
                          <a:gd name="T20" fmla="*/ 16 w 17"/>
                          <a:gd name="T21" fmla="*/ 8 h 17"/>
                          <a:gd name="T22" fmla="*/ 16 w 17"/>
                          <a:gd name="T23" fmla="*/ 11 h 17"/>
                          <a:gd name="T24" fmla="*/ 14 w 17"/>
                          <a:gd name="T25" fmla="*/ 13 h 17"/>
                          <a:gd name="T26" fmla="*/ 12 w 17"/>
                          <a:gd name="T27" fmla="*/ 16 h 17"/>
                          <a:gd name="T28" fmla="*/ 10 w 17"/>
                          <a:gd name="T29" fmla="*/ 13 h 17"/>
                          <a:gd name="T30" fmla="*/ 12 w 17"/>
                          <a:gd name="T31" fmla="*/ 11 h 17"/>
                          <a:gd name="T32" fmla="*/ 12 w 17"/>
                          <a:gd name="T33" fmla="*/ 8 h 17"/>
                          <a:gd name="T34" fmla="*/ 10 w 17"/>
                          <a:gd name="T35" fmla="*/ 9 h 17"/>
                          <a:gd name="T36" fmla="*/ 7 w 17"/>
                          <a:gd name="T37" fmla="*/ 10 h 17"/>
                          <a:gd name="T38" fmla="*/ 5 w 17"/>
                          <a:gd name="T39" fmla="*/ 8 h 17"/>
                          <a:gd name="T40" fmla="*/ 8 w 17"/>
                          <a:gd name="T41" fmla="*/ 7 h 17"/>
                          <a:gd name="T42" fmla="*/ 10 w 17"/>
                          <a:gd name="T43" fmla="*/ 7 h 17"/>
                          <a:gd name="T44" fmla="*/ 10 w 17"/>
                          <a:gd name="T45" fmla="*/ 5 h 17"/>
                          <a:gd name="T46" fmla="*/ 10 w 17"/>
                          <a:gd name="T47" fmla="*/ 4 h 17"/>
                          <a:gd name="T48" fmla="*/ 12 w 17"/>
                          <a:gd name="T49" fmla="*/ 4 h 17"/>
                          <a:gd name="T50" fmla="*/ 12 w 17"/>
                          <a:gd name="T51" fmla="*/ 2 h 17"/>
                          <a:gd name="T52" fmla="*/ 12 w 17"/>
                          <a:gd name="T53" fmla="*/ 1 h 17"/>
                          <a:gd name="T54" fmla="*/ 8 w 17"/>
                          <a:gd name="T55" fmla="*/ 1 h 17"/>
                          <a:gd name="T56" fmla="*/ 5 w 17"/>
                          <a:gd name="T57" fmla="*/ 1 h 17"/>
                          <a:gd name="T58" fmla="*/ 3 w 17"/>
                          <a:gd name="T59" fmla="*/ 3 h 17"/>
                          <a:gd name="T60" fmla="*/ 0 w 17"/>
                          <a:gd name="T61" fmla="*/ 6 h 17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w 17"/>
                          <a:gd name="T94" fmla="*/ 0 h 17"/>
                          <a:gd name="T95" fmla="*/ 17 w 17"/>
                          <a:gd name="T96" fmla="*/ 17 h 17"/>
                        </a:gdLst>
                        <a:ahLst/>
                        <a:cxnLst>
                          <a:cxn ang="T62">
                            <a:pos x="T0" y="T1"/>
                          </a:cxn>
                          <a:cxn ang="T63">
                            <a:pos x="T2" y="T3"/>
                          </a:cxn>
                          <a:cxn ang="T64">
                            <a:pos x="T4" y="T5"/>
                          </a:cxn>
                          <a:cxn ang="T65">
                            <a:pos x="T6" y="T7"/>
                          </a:cxn>
                          <a:cxn ang="T66">
                            <a:pos x="T8" y="T9"/>
                          </a:cxn>
                          <a:cxn ang="T67">
                            <a:pos x="T10" y="T11"/>
                          </a:cxn>
                          <a:cxn ang="T68">
                            <a:pos x="T12" y="T13"/>
                          </a:cxn>
                          <a:cxn ang="T69">
                            <a:pos x="T14" y="T15"/>
                          </a:cxn>
                          <a:cxn ang="T70">
                            <a:pos x="T16" y="T17"/>
                          </a:cxn>
                          <a:cxn ang="T71">
                            <a:pos x="T18" y="T19"/>
                          </a:cxn>
                          <a:cxn ang="T72">
                            <a:pos x="T20" y="T21"/>
                          </a:cxn>
                          <a:cxn ang="T73">
                            <a:pos x="T22" y="T23"/>
                          </a:cxn>
                          <a:cxn ang="T74">
                            <a:pos x="T24" y="T25"/>
                          </a:cxn>
                          <a:cxn ang="T75">
                            <a:pos x="T26" y="T27"/>
                          </a:cxn>
                          <a:cxn ang="T76">
                            <a:pos x="T28" y="T29"/>
                          </a:cxn>
                          <a:cxn ang="T77">
                            <a:pos x="T30" y="T31"/>
                          </a:cxn>
                          <a:cxn ang="T78">
                            <a:pos x="T32" y="T33"/>
                          </a:cxn>
                          <a:cxn ang="T79">
                            <a:pos x="T34" y="T35"/>
                          </a:cxn>
                          <a:cxn ang="T80">
                            <a:pos x="T36" y="T37"/>
                          </a:cxn>
                          <a:cxn ang="T81">
                            <a:pos x="T38" y="T39"/>
                          </a:cxn>
                          <a:cxn ang="T82">
                            <a:pos x="T40" y="T41"/>
                          </a:cxn>
                          <a:cxn ang="T83">
                            <a:pos x="T42" y="T43"/>
                          </a:cxn>
                          <a:cxn ang="T84">
                            <a:pos x="T44" y="T45"/>
                          </a:cxn>
                          <a:cxn ang="T85">
                            <a:pos x="T46" y="T47"/>
                          </a:cxn>
                          <a:cxn ang="T86">
                            <a:pos x="T48" y="T49"/>
                          </a:cxn>
                          <a:cxn ang="T87">
                            <a:pos x="T50" y="T51"/>
                          </a:cxn>
                          <a:cxn ang="T88">
                            <a:pos x="T52" y="T53"/>
                          </a:cxn>
                          <a:cxn ang="T89">
                            <a:pos x="T54" y="T55"/>
                          </a:cxn>
                          <a:cxn ang="T90">
                            <a:pos x="T56" y="T57"/>
                          </a:cxn>
                          <a:cxn ang="T91">
                            <a:pos x="T58" y="T59"/>
                          </a:cxn>
                          <a:cxn ang="T92">
                            <a:pos x="T60" y="T61"/>
                          </a:cxn>
                        </a:cxnLst>
                        <a:rect l="T93" t="T94" r="T95" b="T96"/>
                        <a:pathLst>
                          <a:path w="17" h="17">
                            <a:moveTo>
                              <a:pt x="0" y="6"/>
                            </a:moveTo>
                            <a:lnTo>
                              <a:pt x="1" y="3"/>
                            </a:lnTo>
                            <a:lnTo>
                              <a:pt x="3" y="1"/>
                            </a:lnTo>
                            <a:lnTo>
                              <a:pt x="3" y="0"/>
                            </a:lnTo>
                            <a:lnTo>
                              <a:pt x="7" y="0"/>
                            </a:lnTo>
                            <a:lnTo>
                              <a:pt x="8" y="0"/>
                            </a:lnTo>
                            <a:lnTo>
                              <a:pt x="10" y="0"/>
                            </a:lnTo>
                            <a:lnTo>
                              <a:pt x="12" y="1"/>
                            </a:lnTo>
                            <a:lnTo>
                              <a:pt x="14" y="3"/>
                            </a:lnTo>
                            <a:lnTo>
                              <a:pt x="16" y="5"/>
                            </a:lnTo>
                            <a:lnTo>
                              <a:pt x="16" y="8"/>
                            </a:lnTo>
                            <a:lnTo>
                              <a:pt x="16" y="11"/>
                            </a:lnTo>
                            <a:lnTo>
                              <a:pt x="14" y="13"/>
                            </a:lnTo>
                            <a:lnTo>
                              <a:pt x="12" y="16"/>
                            </a:lnTo>
                            <a:lnTo>
                              <a:pt x="10" y="13"/>
                            </a:lnTo>
                            <a:lnTo>
                              <a:pt x="12" y="11"/>
                            </a:lnTo>
                            <a:lnTo>
                              <a:pt x="12" y="8"/>
                            </a:lnTo>
                            <a:lnTo>
                              <a:pt x="10" y="9"/>
                            </a:lnTo>
                            <a:lnTo>
                              <a:pt x="7" y="10"/>
                            </a:lnTo>
                            <a:lnTo>
                              <a:pt x="5" y="8"/>
                            </a:lnTo>
                            <a:lnTo>
                              <a:pt x="8" y="7"/>
                            </a:lnTo>
                            <a:lnTo>
                              <a:pt x="10" y="7"/>
                            </a:lnTo>
                            <a:lnTo>
                              <a:pt x="10" y="5"/>
                            </a:lnTo>
                            <a:lnTo>
                              <a:pt x="10" y="4"/>
                            </a:lnTo>
                            <a:lnTo>
                              <a:pt x="12" y="4"/>
                            </a:lnTo>
                            <a:lnTo>
                              <a:pt x="12" y="2"/>
                            </a:lnTo>
                            <a:lnTo>
                              <a:pt x="12" y="1"/>
                            </a:lnTo>
                            <a:lnTo>
                              <a:pt x="8" y="1"/>
                            </a:lnTo>
                            <a:lnTo>
                              <a:pt x="5" y="1"/>
                            </a:lnTo>
                            <a:lnTo>
                              <a:pt x="3" y="3"/>
                            </a:lnTo>
                            <a:lnTo>
                              <a:pt x="0" y="6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  <p:sp>
                    <p:nvSpPr>
                      <p:cNvPr id="4524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2" y="2343"/>
                        <a:ext cx="17" cy="17"/>
                      </a:xfrm>
                      <a:custGeom>
                        <a:avLst/>
                        <a:gdLst>
                          <a:gd name="T0" fmla="*/ 12 w 17"/>
                          <a:gd name="T1" fmla="*/ 0 h 17"/>
                          <a:gd name="T2" fmla="*/ 10 w 17"/>
                          <a:gd name="T3" fmla="*/ 4 h 17"/>
                          <a:gd name="T4" fmla="*/ 8 w 17"/>
                          <a:gd name="T5" fmla="*/ 9 h 17"/>
                          <a:gd name="T6" fmla="*/ 6 w 17"/>
                          <a:gd name="T7" fmla="*/ 9 h 17"/>
                          <a:gd name="T8" fmla="*/ 4 w 17"/>
                          <a:gd name="T9" fmla="*/ 9 h 17"/>
                          <a:gd name="T10" fmla="*/ 0 w 17"/>
                          <a:gd name="T11" fmla="*/ 9 h 17"/>
                          <a:gd name="T12" fmla="*/ 8 w 17"/>
                          <a:gd name="T13" fmla="*/ 11 h 17"/>
                          <a:gd name="T14" fmla="*/ 12 w 17"/>
                          <a:gd name="T15" fmla="*/ 13 h 17"/>
                          <a:gd name="T16" fmla="*/ 16 w 17"/>
                          <a:gd name="T17" fmla="*/ 16 h 17"/>
                          <a:gd name="T18" fmla="*/ 12 w 17"/>
                          <a:gd name="T19" fmla="*/ 11 h 17"/>
                          <a:gd name="T20" fmla="*/ 12 w 17"/>
                          <a:gd name="T21" fmla="*/ 4 h 17"/>
                          <a:gd name="T22" fmla="*/ 12 w 17"/>
                          <a:gd name="T23" fmla="*/ 0 h 17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17"/>
                          <a:gd name="T37" fmla="*/ 0 h 17"/>
                          <a:gd name="T38" fmla="*/ 17 w 17"/>
                          <a:gd name="T39" fmla="*/ 17 h 17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17" h="17">
                            <a:moveTo>
                              <a:pt x="12" y="0"/>
                            </a:moveTo>
                            <a:lnTo>
                              <a:pt x="10" y="4"/>
                            </a:lnTo>
                            <a:lnTo>
                              <a:pt x="8" y="9"/>
                            </a:lnTo>
                            <a:lnTo>
                              <a:pt x="6" y="9"/>
                            </a:lnTo>
                            <a:lnTo>
                              <a:pt x="4" y="9"/>
                            </a:lnTo>
                            <a:lnTo>
                              <a:pt x="0" y="9"/>
                            </a:lnTo>
                            <a:lnTo>
                              <a:pt x="8" y="11"/>
                            </a:lnTo>
                            <a:lnTo>
                              <a:pt x="12" y="13"/>
                            </a:lnTo>
                            <a:lnTo>
                              <a:pt x="16" y="16"/>
                            </a:lnTo>
                            <a:lnTo>
                              <a:pt x="12" y="11"/>
                            </a:lnTo>
                            <a:lnTo>
                              <a:pt x="12" y="4"/>
                            </a:lnTo>
                            <a:lnTo>
                              <a:pt x="12" y="0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</p:grpSp>
                <p:sp>
                  <p:nvSpPr>
                    <p:cNvPr id="4523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677" y="2341"/>
                      <a:ext cx="17" cy="17"/>
                    </a:xfrm>
                    <a:custGeom>
                      <a:avLst/>
                      <a:gdLst>
                        <a:gd name="T0" fmla="*/ 2 w 17"/>
                        <a:gd name="T1" fmla="*/ 0 h 17"/>
                        <a:gd name="T2" fmla="*/ 5 w 17"/>
                        <a:gd name="T3" fmla="*/ 1 h 17"/>
                        <a:gd name="T4" fmla="*/ 5 w 17"/>
                        <a:gd name="T5" fmla="*/ 2 h 17"/>
                        <a:gd name="T6" fmla="*/ 2 w 17"/>
                        <a:gd name="T7" fmla="*/ 4 h 17"/>
                        <a:gd name="T8" fmla="*/ 2 w 17"/>
                        <a:gd name="T9" fmla="*/ 5 h 17"/>
                        <a:gd name="T10" fmla="*/ 0 w 17"/>
                        <a:gd name="T11" fmla="*/ 7 h 17"/>
                        <a:gd name="T12" fmla="*/ 2 w 17"/>
                        <a:gd name="T13" fmla="*/ 8 h 17"/>
                        <a:gd name="T14" fmla="*/ 5 w 17"/>
                        <a:gd name="T15" fmla="*/ 8 h 17"/>
                        <a:gd name="T16" fmla="*/ 10 w 17"/>
                        <a:gd name="T17" fmla="*/ 10 h 17"/>
                        <a:gd name="T18" fmla="*/ 16 w 17"/>
                        <a:gd name="T19" fmla="*/ 16 h 17"/>
                        <a:gd name="T20" fmla="*/ 8 w 17"/>
                        <a:gd name="T21" fmla="*/ 7 h 17"/>
                        <a:gd name="T22" fmla="*/ 5 w 17"/>
                        <a:gd name="T23" fmla="*/ 4 h 17"/>
                        <a:gd name="T24" fmla="*/ 5 w 17"/>
                        <a:gd name="T25" fmla="*/ 2 h 17"/>
                        <a:gd name="T26" fmla="*/ 5 w 17"/>
                        <a:gd name="T27" fmla="*/ 1 h 17"/>
                        <a:gd name="T28" fmla="*/ 2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2" y="0"/>
                          </a:moveTo>
                          <a:lnTo>
                            <a:pt x="5" y="1"/>
                          </a:lnTo>
                          <a:lnTo>
                            <a:pt x="5" y="2"/>
                          </a:lnTo>
                          <a:lnTo>
                            <a:pt x="2" y="4"/>
                          </a:lnTo>
                          <a:lnTo>
                            <a:pt x="2" y="5"/>
                          </a:lnTo>
                          <a:lnTo>
                            <a:pt x="0" y="7"/>
                          </a:lnTo>
                          <a:lnTo>
                            <a:pt x="2" y="8"/>
                          </a:lnTo>
                          <a:lnTo>
                            <a:pt x="5" y="8"/>
                          </a:lnTo>
                          <a:lnTo>
                            <a:pt x="10" y="10"/>
                          </a:lnTo>
                          <a:lnTo>
                            <a:pt x="16" y="16"/>
                          </a:lnTo>
                          <a:lnTo>
                            <a:pt x="8" y="7"/>
                          </a:lnTo>
                          <a:lnTo>
                            <a:pt x="5" y="4"/>
                          </a:lnTo>
                          <a:lnTo>
                            <a:pt x="5" y="2"/>
                          </a:lnTo>
                          <a:lnTo>
                            <a:pt x="5" y="1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  <p:grpSp>
                <p:nvGrpSpPr>
                  <p:cNvPr id="4523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649" y="2247"/>
                    <a:ext cx="119" cy="135"/>
                    <a:chOff x="3649" y="2247"/>
                    <a:chExt cx="119" cy="135"/>
                  </a:xfrm>
                </p:grpSpPr>
                <p:sp>
                  <p:nvSpPr>
                    <p:cNvPr id="4523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49" y="2247"/>
                      <a:ext cx="119" cy="135"/>
                    </a:xfrm>
                    <a:custGeom>
                      <a:avLst/>
                      <a:gdLst>
                        <a:gd name="T0" fmla="*/ 51 w 119"/>
                        <a:gd name="T1" fmla="*/ 0 h 135"/>
                        <a:gd name="T2" fmla="*/ 42 w 119"/>
                        <a:gd name="T3" fmla="*/ 2 h 135"/>
                        <a:gd name="T4" fmla="*/ 33 w 119"/>
                        <a:gd name="T5" fmla="*/ 6 h 135"/>
                        <a:gd name="T6" fmla="*/ 23 w 119"/>
                        <a:gd name="T7" fmla="*/ 15 h 135"/>
                        <a:gd name="T8" fmla="*/ 10 w 119"/>
                        <a:gd name="T9" fmla="*/ 26 h 135"/>
                        <a:gd name="T10" fmla="*/ 4 w 119"/>
                        <a:gd name="T11" fmla="*/ 31 h 135"/>
                        <a:gd name="T12" fmla="*/ 0 w 119"/>
                        <a:gd name="T13" fmla="*/ 36 h 135"/>
                        <a:gd name="T14" fmla="*/ 0 w 119"/>
                        <a:gd name="T15" fmla="*/ 42 h 135"/>
                        <a:gd name="T16" fmla="*/ 0 w 119"/>
                        <a:gd name="T17" fmla="*/ 48 h 135"/>
                        <a:gd name="T18" fmla="*/ 4 w 119"/>
                        <a:gd name="T19" fmla="*/ 55 h 135"/>
                        <a:gd name="T20" fmla="*/ 9 w 119"/>
                        <a:gd name="T21" fmla="*/ 57 h 135"/>
                        <a:gd name="T22" fmla="*/ 16 w 119"/>
                        <a:gd name="T23" fmla="*/ 59 h 135"/>
                        <a:gd name="T24" fmla="*/ 12 w 119"/>
                        <a:gd name="T25" fmla="*/ 52 h 135"/>
                        <a:gd name="T26" fmla="*/ 13 w 119"/>
                        <a:gd name="T27" fmla="*/ 43 h 135"/>
                        <a:gd name="T28" fmla="*/ 17 w 119"/>
                        <a:gd name="T29" fmla="*/ 38 h 135"/>
                        <a:gd name="T30" fmla="*/ 22 w 119"/>
                        <a:gd name="T31" fmla="*/ 34 h 135"/>
                        <a:gd name="T32" fmla="*/ 35 w 119"/>
                        <a:gd name="T33" fmla="*/ 28 h 135"/>
                        <a:gd name="T34" fmla="*/ 33 w 119"/>
                        <a:gd name="T35" fmla="*/ 31 h 135"/>
                        <a:gd name="T36" fmla="*/ 27 w 119"/>
                        <a:gd name="T37" fmla="*/ 34 h 135"/>
                        <a:gd name="T38" fmla="*/ 22 w 119"/>
                        <a:gd name="T39" fmla="*/ 36 h 135"/>
                        <a:gd name="T40" fmla="*/ 20 w 119"/>
                        <a:gd name="T41" fmla="*/ 40 h 135"/>
                        <a:gd name="T42" fmla="*/ 20 w 119"/>
                        <a:gd name="T43" fmla="*/ 45 h 135"/>
                        <a:gd name="T44" fmla="*/ 21 w 119"/>
                        <a:gd name="T45" fmla="*/ 52 h 135"/>
                        <a:gd name="T46" fmla="*/ 25 w 119"/>
                        <a:gd name="T47" fmla="*/ 62 h 135"/>
                        <a:gd name="T48" fmla="*/ 34 w 119"/>
                        <a:gd name="T49" fmla="*/ 80 h 135"/>
                        <a:gd name="T50" fmla="*/ 38 w 119"/>
                        <a:gd name="T51" fmla="*/ 88 h 135"/>
                        <a:gd name="T52" fmla="*/ 40 w 119"/>
                        <a:gd name="T53" fmla="*/ 107 h 135"/>
                        <a:gd name="T54" fmla="*/ 40 w 119"/>
                        <a:gd name="T55" fmla="*/ 113 h 135"/>
                        <a:gd name="T56" fmla="*/ 35 w 119"/>
                        <a:gd name="T57" fmla="*/ 117 h 135"/>
                        <a:gd name="T58" fmla="*/ 30 w 119"/>
                        <a:gd name="T59" fmla="*/ 121 h 135"/>
                        <a:gd name="T60" fmla="*/ 30 w 119"/>
                        <a:gd name="T61" fmla="*/ 125 h 135"/>
                        <a:gd name="T62" fmla="*/ 31 w 119"/>
                        <a:gd name="T63" fmla="*/ 127 h 135"/>
                        <a:gd name="T64" fmla="*/ 33 w 119"/>
                        <a:gd name="T65" fmla="*/ 131 h 135"/>
                        <a:gd name="T66" fmla="*/ 36 w 119"/>
                        <a:gd name="T67" fmla="*/ 133 h 135"/>
                        <a:gd name="T68" fmla="*/ 41 w 119"/>
                        <a:gd name="T69" fmla="*/ 134 h 135"/>
                        <a:gd name="T70" fmla="*/ 46 w 119"/>
                        <a:gd name="T71" fmla="*/ 133 h 135"/>
                        <a:gd name="T72" fmla="*/ 50 w 119"/>
                        <a:gd name="T73" fmla="*/ 131 h 135"/>
                        <a:gd name="T74" fmla="*/ 54 w 119"/>
                        <a:gd name="T75" fmla="*/ 128 h 135"/>
                        <a:gd name="T76" fmla="*/ 52 w 119"/>
                        <a:gd name="T77" fmla="*/ 103 h 135"/>
                        <a:gd name="T78" fmla="*/ 45 w 119"/>
                        <a:gd name="T79" fmla="*/ 87 h 135"/>
                        <a:gd name="T80" fmla="*/ 45 w 119"/>
                        <a:gd name="T81" fmla="*/ 79 h 135"/>
                        <a:gd name="T82" fmla="*/ 48 w 119"/>
                        <a:gd name="T83" fmla="*/ 75 h 135"/>
                        <a:gd name="T84" fmla="*/ 53 w 119"/>
                        <a:gd name="T85" fmla="*/ 74 h 135"/>
                        <a:gd name="T86" fmla="*/ 59 w 119"/>
                        <a:gd name="T87" fmla="*/ 77 h 135"/>
                        <a:gd name="T88" fmla="*/ 60 w 119"/>
                        <a:gd name="T89" fmla="*/ 82 h 135"/>
                        <a:gd name="T90" fmla="*/ 60 w 119"/>
                        <a:gd name="T91" fmla="*/ 89 h 135"/>
                        <a:gd name="T92" fmla="*/ 59 w 119"/>
                        <a:gd name="T93" fmla="*/ 94 h 135"/>
                        <a:gd name="T94" fmla="*/ 83 w 119"/>
                        <a:gd name="T95" fmla="*/ 111 h 135"/>
                        <a:gd name="T96" fmla="*/ 101 w 119"/>
                        <a:gd name="T97" fmla="*/ 110 h 135"/>
                        <a:gd name="T98" fmla="*/ 113 w 119"/>
                        <a:gd name="T99" fmla="*/ 104 h 135"/>
                        <a:gd name="T100" fmla="*/ 116 w 119"/>
                        <a:gd name="T101" fmla="*/ 98 h 135"/>
                        <a:gd name="T102" fmla="*/ 118 w 119"/>
                        <a:gd name="T103" fmla="*/ 88 h 135"/>
                        <a:gd name="T104" fmla="*/ 115 w 119"/>
                        <a:gd name="T105" fmla="*/ 72 h 135"/>
                        <a:gd name="T106" fmla="*/ 108 w 119"/>
                        <a:gd name="T107" fmla="*/ 44 h 135"/>
                        <a:gd name="T108" fmla="*/ 98 w 119"/>
                        <a:gd name="T109" fmla="*/ 23 h 135"/>
                        <a:gd name="T110" fmla="*/ 92 w 119"/>
                        <a:gd name="T111" fmla="*/ 12 h 135"/>
                        <a:gd name="T112" fmla="*/ 82 w 119"/>
                        <a:gd name="T113" fmla="*/ 5 h 135"/>
                        <a:gd name="T114" fmla="*/ 69 w 119"/>
                        <a:gd name="T115" fmla="*/ 1 h 135"/>
                        <a:gd name="T116" fmla="*/ 57 w 119"/>
                        <a:gd name="T117" fmla="*/ 0 h 135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w 119"/>
                        <a:gd name="T178" fmla="*/ 0 h 135"/>
                        <a:gd name="T179" fmla="*/ 119 w 119"/>
                        <a:gd name="T180" fmla="*/ 135 h 135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T177" t="T178" r="T179" b="T180"/>
                      <a:pathLst>
                        <a:path w="119" h="135">
                          <a:moveTo>
                            <a:pt x="57" y="0"/>
                          </a:moveTo>
                          <a:lnTo>
                            <a:pt x="51" y="0"/>
                          </a:lnTo>
                          <a:lnTo>
                            <a:pt x="47" y="1"/>
                          </a:lnTo>
                          <a:lnTo>
                            <a:pt x="42" y="2"/>
                          </a:lnTo>
                          <a:lnTo>
                            <a:pt x="37" y="4"/>
                          </a:lnTo>
                          <a:lnTo>
                            <a:pt x="33" y="6"/>
                          </a:lnTo>
                          <a:lnTo>
                            <a:pt x="28" y="10"/>
                          </a:lnTo>
                          <a:lnTo>
                            <a:pt x="23" y="15"/>
                          </a:lnTo>
                          <a:lnTo>
                            <a:pt x="19" y="20"/>
                          </a:lnTo>
                          <a:lnTo>
                            <a:pt x="10" y="26"/>
                          </a:lnTo>
                          <a:lnTo>
                            <a:pt x="6" y="28"/>
                          </a:lnTo>
                          <a:lnTo>
                            <a:pt x="4" y="31"/>
                          </a:lnTo>
                          <a:lnTo>
                            <a:pt x="2" y="34"/>
                          </a:lnTo>
                          <a:lnTo>
                            <a:pt x="0" y="36"/>
                          </a:lnTo>
                          <a:lnTo>
                            <a:pt x="0" y="39"/>
                          </a:lnTo>
                          <a:lnTo>
                            <a:pt x="0" y="42"/>
                          </a:lnTo>
                          <a:lnTo>
                            <a:pt x="0" y="45"/>
                          </a:lnTo>
                          <a:lnTo>
                            <a:pt x="0" y="48"/>
                          </a:lnTo>
                          <a:lnTo>
                            <a:pt x="2" y="53"/>
                          </a:lnTo>
                          <a:lnTo>
                            <a:pt x="4" y="55"/>
                          </a:lnTo>
                          <a:lnTo>
                            <a:pt x="6" y="56"/>
                          </a:lnTo>
                          <a:lnTo>
                            <a:pt x="9" y="57"/>
                          </a:lnTo>
                          <a:lnTo>
                            <a:pt x="11" y="58"/>
                          </a:lnTo>
                          <a:lnTo>
                            <a:pt x="16" y="59"/>
                          </a:lnTo>
                          <a:lnTo>
                            <a:pt x="13" y="55"/>
                          </a:lnTo>
                          <a:lnTo>
                            <a:pt x="12" y="52"/>
                          </a:lnTo>
                          <a:lnTo>
                            <a:pt x="12" y="47"/>
                          </a:lnTo>
                          <a:lnTo>
                            <a:pt x="13" y="43"/>
                          </a:lnTo>
                          <a:lnTo>
                            <a:pt x="15" y="41"/>
                          </a:lnTo>
                          <a:lnTo>
                            <a:pt x="17" y="38"/>
                          </a:lnTo>
                          <a:lnTo>
                            <a:pt x="19" y="36"/>
                          </a:lnTo>
                          <a:lnTo>
                            <a:pt x="22" y="34"/>
                          </a:lnTo>
                          <a:lnTo>
                            <a:pt x="25" y="31"/>
                          </a:lnTo>
                          <a:lnTo>
                            <a:pt x="35" y="28"/>
                          </a:lnTo>
                          <a:lnTo>
                            <a:pt x="34" y="30"/>
                          </a:lnTo>
                          <a:lnTo>
                            <a:pt x="33" y="31"/>
                          </a:lnTo>
                          <a:lnTo>
                            <a:pt x="30" y="32"/>
                          </a:lnTo>
                          <a:lnTo>
                            <a:pt x="27" y="34"/>
                          </a:lnTo>
                          <a:lnTo>
                            <a:pt x="24" y="35"/>
                          </a:lnTo>
                          <a:lnTo>
                            <a:pt x="22" y="36"/>
                          </a:lnTo>
                          <a:lnTo>
                            <a:pt x="21" y="38"/>
                          </a:lnTo>
                          <a:lnTo>
                            <a:pt x="20" y="40"/>
                          </a:lnTo>
                          <a:lnTo>
                            <a:pt x="20" y="43"/>
                          </a:lnTo>
                          <a:lnTo>
                            <a:pt x="20" y="45"/>
                          </a:lnTo>
                          <a:lnTo>
                            <a:pt x="21" y="48"/>
                          </a:lnTo>
                          <a:lnTo>
                            <a:pt x="21" y="52"/>
                          </a:lnTo>
                          <a:lnTo>
                            <a:pt x="23" y="56"/>
                          </a:lnTo>
                          <a:lnTo>
                            <a:pt x="25" y="62"/>
                          </a:lnTo>
                          <a:lnTo>
                            <a:pt x="30" y="74"/>
                          </a:lnTo>
                          <a:lnTo>
                            <a:pt x="34" y="80"/>
                          </a:lnTo>
                          <a:lnTo>
                            <a:pt x="37" y="82"/>
                          </a:lnTo>
                          <a:lnTo>
                            <a:pt x="38" y="88"/>
                          </a:lnTo>
                          <a:lnTo>
                            <a:pt x="39" y="103"/>
                          </a:lnTo>
                          <a:lnTo>
                            <a:pt x="40" y="107"/>
                          </a:lnTo>
                          <a:lnTo>
                            <a:pt x="40" y="110"/>
                          </a:lnTo>
                          <a:lnTo>
                            <a:pt x="40" y="113"/>
                          </a:lnTo>
                          <a:lnTo>
                            <a:pt x="38" y="115"/>
                          </a:lnTo>
                          <a:lnTo>
                            <a:pt x="35" y="117"/>
                          </a:lnTo>
                          <a:lnTo>
                            <a:pt x="33" y="119"/>
                          </a:lnTo>
                          <a:lnTo>
                            <a:pt x="30" y="121"/>
                          </a:lnTo>
                          <a:lnTo>
                            <a:pt x="30" y="122"/>
                          </a:lnTo>
                          <a:lnTo>
                            <a:pt x="30" y="125"/>
                          </a:lnTo>
                          <a:lnTo>
                            <a:pt x="30" y="126"/>
                          </a:lnTo>
                          <a:lnTo>
                            <a:pt x="31" y="127"/>
                          </a:lnTo>
                          <a:lnTo>
                            <a:pt x="32" y="129"/>
                          </a:lnTo>
                          <a:lnTo>
                            <a:pt x="33" y="131"/>
                          </a:lnTo>
                          <a:lnTo>
                            <a:pt x="35" y="132"/>
                          </a:lnTo>
                          <a:lnTo>
                            <a:pt x="36" y="133"/>
                          </a:lnTo>
                          <a:lnTo>
                            <a:pt x="38" y="134"/>
                          </a:lnTo>
                          <a:lnTo>
                            <a:pt x="41" y="134"/>
                          </a:lnTo>
                          <a:lnTo>
                            <a:pt x="43" y="134"/>
                          </a:lnTo>
                          <a:lnTo>
                            <a:pt x="46" y="133"/>
                          </a:lnTo>
                          <a:lnTo>
                            <a:pt x="47" y="132"/>
                          </a:lnTo>
                          <a:lnTo>
                            <a:pt x="50" y="131"/>
                          </a:lnTo>
                          <a:lnTo>
                            <a:pt x="52" y="129"/>
                          </a:lnTo>
                          <a:lnTo>
                            <a:pt x="54" y="128"/>
                          </a:lnTo>
                          <a:lnTo>
                            <a:pt x="54" y="122"/>
                          </a:lnTo>
                          <a:lnTo>
                            <a:pt x="52" y="103"/>
                          </a:lnTo>
                          <a:lnTo>
                            <a:pt x="46" y="91"/>
                          </a:lnTo>
                          <a:lnTo>
                            <a:pt x="45" y="87"/>
                          </a:lnTo>
                          <a:lnTo>
                            <a:pt x="44" y="82"/>
                          </a:lnTo>
                          <a:lnTo>
                            <a:pt x="45" y="79"/>
                          </a:lnTo>
                          <a:lnTo>
                            <a:pt x="46" y="76"/>
                          </a:lnTo>
                          <a:lnTo>
                            <a:pt x="48" y="75"/>
                          </a:lnTo>
                          <a:lnTo>
                            <a:pt x="51" y="73"/>
                          </a:lnTo>
                          <a:lnTo>
                            <a:pt x="53" y="74"/>
                          </a:lnTo>
                          <a:lnTo>
                            <a:pt x="57" y="75"/>
                          </a:lnTo>
                          <a:lnTo>
                            <a:pt x="59" y="77"/>
                          </a:lnTo>
                          <a:lnTo>
                            <a:pt x="60" y="79"/>
                          </a:lnTo>
                          <a:lnTo>
                            <a:pt x="60" y="82"/>
                          </a:lnTo>
                          <a:lnTo>
                            <a:pt x="61" y="86"/>
                          </a:lnTo>
                          <a:lnTo>
                            <a:pt x="60" y="89"/>
                          </a:lnTo>
                          <a:lnTo>
                            <a:pt x="59" y="92"/>
                          </a:lnTo>
                          <a:lnTo>
                            <a:pt x="59" y="94"/>
                          </a:lnTo>
                          <a:lnTo>
                            <a:pt x="61" y="96"/>
                          </a:lnTo>
                          <a:lnTo>
                            <a:pt x="83" y="111"/>
                          </a:lnTo>
                          <a:lnTo>
                            <a:pt x="91" y="110"/>
                          </a:lnTo>
                          <a:lnTo>
                            <a:pt x="101" y="110"/>
                          </a:lnTo>
                          <a:lnTo>
                            <a:pt x="110" y="107"/>
                          </a:lnTo>
                          <a:lnTo>
                            <a:pt x="113" y="104"/>
                          </a:lnTo>
                          <a:lnTo>
                            <a:pt x="115" y="102"/>
                          </a:lnTo>
                          <a:lnTo>
                            <a:pt x="116" y="98"/>
                          </a:lnTo>
                          <a:lnTo>
                            <a:pt x="117" y="94"/>
                          </a:lnTo>
                          <a:lnTo>
                            <a:pt x="118" y="88"/>
                          </a:lnTo>
                          <a:lnTo>
                            <a:pt x="115" y="83"/>
                          </a:lnTo>
                          <a:lnTo>
                            <a:pt x="115" y="72"/>
                          </a:lnTo>
                          <a:lnTo>
                            <a:pt x="111" y="56"/>
                          </a:lnTo>
                          <a:lnTo>
                            <a:pt x="108" y="44"/>
                          </a:lnTo>
                          <a:lnTo>
                            <a:pt x="103" y="32"/>
                          </a:lnTo>
                          <a:lnTo>
                            <a:pt x="98" y="23"/>
                          </a:lnTo>
                          <a:lnTo>
                            <a:pt x="95" y="18"/>
                          </a:lnTo>
                          <a:lnTo>
                            <a:pt x="92" y="12"/>
                          </a:lnTo>
                          <a:lnTo>
                            <a:pt x="88" y="9"/>
                          </a:lnTo>
                          <a:lnTo>
                            <a:pt x="82" y="5"/>
                          </a:lnTo>
                          <a:lnTo>
                            <a:pt x="75" y="2"/>
                          </a:lnTo>
                          <a:lnTo>
                            <a:pt x="69" y="1"/>
                          </a:lnTo>
                          <a:lnTo>
                            <a:pt x="62" y="0"/>
                          </a:lnTo>
                          <a:lnTo>
                            <a:pt x="57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662" y="2317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0 w 17"/>
                        <a:gd name="T3" fmla="*/ 3 h 17"/>
                        <a:gd name="T4" fmla="*/ 0 w 17"/>
                        <a:gd name="T5" fmla="*/ 6 h 17"/>
                        <a:gd name="T6" fmla="*/ 0 w 17"/>
                        <a:gd name="T7" fmla="*/ 9 h 17"/>
                        <a:gd name="T8" fmla="*/ 4 w 17"/>
                        <a:gd name="T9" fmla="*/ 12 h 17"/>
                        <a:gd name="T10" fmla="*/ 6 w 17"/>
                        <a:gd name="T11" fmla="*/ 12 h 17"/>
                        <a:gd name="T12" fmla="*/ 10 w 17"/>
                        <a:gd name="T13" fmla="*/ 12 h 17"/>
                        <a:gd name="T14" fmla="*/ 14 w 17"/>
                        <a:gd name="T15" fmla="*/ 16 h 17"/>
                        <a:gd name="T16" fmla="*/ 16 w 17"/>
                        <a:gd name="T17" fmla="*/ 16 h 17"/>
                        <a:gd name="T18" fmla="*/ 16 w 17"/>
                        <a:gd name="T19" fmla="*/ 12 h 17"/>
                        <a:gd name="T20" fmla="*/ 12 w 17"/>
                        <a:gd name="T21" fmla="*/ 9 h 17"/>
                        <a:gd name="T22" fmla="*/ 10 w 17"/>
                        <a:gd name="T23" fmla="*/ 6 h 17"/>
                        <a:gd name="T24" fmla="*/ 6 w 17"/>
                        <a:gd name="T25" fmla="*/ 3 h 17"/>
                        <a:gd name="T26" fmla="*/ 4 w 17"/>
                        <a:gd name="T27" fmla="*/ 3 h 17"/>
                        <a:gd name="T28" fmla="*/ 0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0" y="6"/>
                          </a:lnTo>
                          <a:lnTo>
                            <a:pt x="0" y="9"/>
                          </a:lnTo>
                          <a:lnTo>
                            <a:pt x="4" y="12"/>
                          </a:lnTo>
                          <a:lnTo>
                            <a:pt x="6" y="12"/>
                          </a:lnTo>
                          <a:lnTo>
                            <a:pt x="10" y="12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2"/>
                          </a:lnTo>
                          <a:lnTo>
                            <a:pt x="12" y="9"/>
                          </a:lnTo>
                          <a:lnTo>
                            <a:pt x="10" y="6"/>
                          </a:lnTo>
                          <a:lnTo>
                            <a:pt x="6" y="3"/>
                          </a:lnTo>
                          <a:lnTo>
                            <a:pt x="4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3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666" y="2325"/>
                      <a:ext cx="17" cy="17"/>
                    </a:xfrm>
                    <a:custGeom>
                      <a:avLst/>
                      <a:gdLst>
                        <a:gd name="T0" fmla="*/ 10 w 17"/>
                        <a:gd name="T1" fmla="*/ 16 h 17"/>
                        <a:gd name="T2" fmla="*/ 5 w 17"/>
                        <a:gd name="T3" fmla="*/ 16 h 17"/>
                        <a:gd name="T4" fmla="*/ 5 w 17"/>
                        <a:gd name="T5" fmla="*/ 0 h 17"/>
                        <a:gd name="T6" fmla="*/ 0 w 17"/>
                        <a:gd name="T7" fmla="*/ 0 h 17"/>
                        <a:gd name="T8" fmla="*/ 5 w 17"/>
                        <a:gd name="T9" fmla="*/ 0 h 17"/>
                        <a:gd name="T10" fmla="*/ 10 w 17"/>
                        <a:gd name="T11" fmla="*/ 0 h 17"/>
                        <a:gd name="T12" fmla="*/ 16 w 17"/>
                        <a:gd name="T13" fmla="*/ 0 h 17"/>
                        <a:gd name="T14" fmla="*/ 10 w 17"/>
                        <a:gd name="T15" fmla="*/ 16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"/>
                        <a:gd name="T25" fmla="*/ 0 h 17"/>
                        <a:gd name="T26" fmla="*/ 17 w 17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" h="17">
                          <a:moveTo>
                            <a:pt x="10" y="16"/>
                          </a:moveTo>
                          <a:lnTo>
                            <a:pt x="5" y="16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0" y="0"/>
                          </a:lnTo>
                          <a:lnTo>
                            <a:pt x="16" y="0"/>
                          </a:lnTo>
                          <a:lnTo>
                            <a:pt x="10" y="1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671" y="2348"/>
                      <a:ext cx="17" cy="17"/>
                    </a:xfrm>
                    <a:custGeom>
                      <a:avLst/>
                      <a:gdLst>
                        <a:gd name="T0" fmla="*/ 3 w 17"/>
                        <a:gd name="T1" fmla="*/ 0 h 17"/>
                        <a:gd name="T2" fmla="*/ 1 w 17"/>
                        <a:gd name="T3" fmla="*/ 2 h 17"/>
                        <a:gd name="T4" fmla="*/ 0 w 17"/>
                        <a:gd name="T5" fmla="*/ 4 h 17"/>
                        <a:gd name="T6" fmla="*/ 0 w 17"/>
                        <a:gd name="T7" fmla="*/ 5 h 17"/>
                        <a:gd name="T8" fmla="*/ 0 w 17"/>
                        <a:gd name="T9" fmla="*/ 8 h 17"/>
                        <a:gd name="T10" fmla="*/ 0 w 17"/>
                        <a:gd name="T11" fmla="*/ 10 h 17"/>
                        <a:gd name="T12" fmla="*/ 1 w 17"/>
                        <a:gd name="T13" fmla="*/ 11 h 17"/>
                        <a:gd name="T14" fmla="*/ 3 w 17"/>
                        <a:gd name="T15" fmla="*/ 13 h 17"/>
                        <a:gd name="T16" fmla="*/ 3 w 17"/>
                        <a:gd name="T17" fmla="*/ 14 h 17"/>
                        <a:gd name="T18" fmla="*/ 7 w 17"/>
                        <a:gd name="T19" fmla="*/ 14 h 17"/>
                        <a:gd name="T20" fmla="*/ 8 w 17"/>
                        <a:gd name="T21" fmla="*/ 14 h 17"/>
                        <a:gd name="T22" fmla="*/ 12 w 17"/>
                        <a:gd name="T23" fmla="*/ 14 h 17"/>
                        <a:gd name="T24" fmla="*/ 16 w 17"/>
                        <a:gd name="T25" fmla="*/ 16 h 17"/>
                        <a:gd name="T26" fmla="*/ 16 w 17"/>
                        <a:gd name="T27" fmla="*/ 14 h 17"/>
                        <a:gd name="T28" fmla="*/ 14 w 17"/>
                        <a:gd name="T29" fmla="*/ 11 h 17"/>
                        <a:gd name="T30" fmla="*/ 14 w 17"/>
                        <a:gd name="T31" fmla="*/ 8 h 17"/>
                        <a:gd name="T32" fmla="*/ 12 w 17"/>
                        <a:gd name="T33" fmla="*/ 5 h 17"/>
                        <a:gd name="T34" fmla="*/ 10 w 17"/>
                        <a:gd name="T35" fmla="*/ 4 h 17"/>
                        <a:gd name="T36" fmla="*/ 8 w 17"/>
                        <a:gd name="T37" fmla="*/ 2 h 17"/>
                        <a:gd name="T38" fmla="*/ 7 w 17"/>
                        <a:gd name="T39" fmla="*/ 1 h 17"/>
                        <a:gd name="T40" fmla="*/ 7 w 17"/>
                        <a:gd name="T41" fmla="*/ 0 h 17"/>
                        <a:gd name="T42" fmla="*/ 5 w 17"/>
                        <a:gd name="T43" fmla="*/ 0 h 17"/>
                        <a:gd name="T44" fmla="*/ 3 w 17"/>
                        <a:gd name="T45" fmla="*/ 0 h 17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"/>
                        <a:gd name="T70" fmla="*/ 0 h 17"/>
                        <a:gd name="T71" fmla="*/ 17 w 17"/>
                        <a:gd name="T72" fmla="*/ 17 h 17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" h="17">
                          <a:moveTo>
                            <a:pt x="3" y="0"/>
                          </a:moveTo>
                          <a:lnTo>
                            <a:pt x="1" y="2"/>
                          </a:lnTo>
                          <a:lnTo>
                            <a:pt x="0" y="4"/>
                          </a:lnTo>
                          <a:lnTo>
                            <a:pt x="0" y="5"/>
                          </a:lnTo>
                          <a:lnTo>
                            <a:pt x="0" y="8"/>
                          </a:lnTo>
                          <a:lnTo>
                            <a:pt x="0" y="10"/>
                          </a:lnTo>
                          <a:lnTo>
                            <a:pt x="1" y="11"/>
                          </a:lnTo>
                          <a:lnTo>
                            <a:pt x="3" y="13"/>
                          </a:lnTo>
                          <a:lnTo>
                            <a:pt x="3" y="14"/>
                          </a:lnTo>
                          <a:lnTo>
                            <a:pt x="7" y="14"/>
                          </a:lnTo>
                          <a:lnTo>
                            <a:pt x="8" y="14"/>
                          </a:ln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4" y="11"/>
                          </a:lnTo>
                          <a:lnTo>
                            <a:pt x="14" y="8"/>
                          </a:lnTo>
                          <a:lnTo>
                            <a:pt x="12" y="5"/>
                          </a:lnTo>
                          <a:lnTo>
                            <a:pt x="10" y="4"/>
                          </a:lnTo>
                          <a:lnTo>
                            <a:pt x="8" y="2"/>
                          </a:lnTo>
                          <a:lnTo>
                            <a:pt x="7" y="1"/>
                          </a:lnTo>
                          <a:lnTo>
                            <a:pt x="7" y="0"/>
                          </a:lnTo>
                          <a:lnTo>
                            <a:pt x="5" y="0"/>
                          </a:lnTo>
                          <a:lnTo>
                            <a:pt x="3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5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3652" y="2271"/>
                      <a:ext cx="25" cy="28"/>
                    </a:xfrm>
                    <a:custGeom>
                      <a:avLst/>
                      <a:gdLst>
                        <a:gd name="T0" fmla="*/ 24 w 25"/>
                        <a:gd name="T1" fmla="*/ 0 h 28"/>
                        <a:gd name="T2" fmla="*/ 19 w 25"/>
                        <a:gd name="T3" fmla="*/ 2 h 28"/>
                        <a:gd name="T4" fmla="*/ 15 w 25"/>
                        <a:gd name="T5" fmla="*/ 3 h 28"/>
                        <a:gd name="T6" fmla="*/ 12 w 25"/>
                        <a:gd name="T7" fmla="*/ 4 h 28"/>
                        <a:gd name="T8" fmla="*/ 10 w 25"/>
                        <a:gd name="T9" fmla="*/ 5 h 28"/>
                        <a:gd name="T10" fmla="*/ 7 w 25"/>
                        <a:gd name="T11" fmla="*/ 7 h 28"/>
                        <a:gd name="T12" fmla="*/ 4 w 25"/>
                        <a:gd name="T13" fmla="*/ 9 h 28"/>
                        <a:gd name="T14" fmla="*/ 2 w 25"/>
                        <a:gd name="T15" fmla="*/ 11 h 28"/>
                        <a:gd name="T16" fmla="*/ 1 w 25"/>
                        <a:gd name="T17" fmla="*/ 13 h 28"/>
                        <a:gd name="T18" fmla="*/ 0 w 25"/>
                        <a:gd name="T19" fmla="*/ 15 h 28"/>
                        <a:gd name="T20" fmla="*/ 0 w 25"/>
                        <a:gd name="T21" fmla="*/ 17 h 28"/>
                        <a:gd name="T22" fmla="*/ 0 w 25"/>
                        <a:gd name="T23" fmla="*/ 16 h 28"/>
                        <a:gd name="T24" fmla="*/ 0 w 25"/>
                        <a:gd name="T25" fmla="*/ 18 h 28"/>
                        <a:gd name="T26" fmla="*/ 0 w 25"/>
                        <a:gd name="T27" fmla="*/ 22 h 28"/>
                        <a:gd name="T28" fmla="*/ 1 w 25"/>
                        <a:gd name="T29" fmla="*/ 24 h 28"/>
                        <a:gd name="T30" fmla="*/ 2 w 25"/>
                        <a:gd name="T31" fmla="*/ 27 h 28"/>
                        <a:gd name="T32" fmla="*/ 3 w 25"/>
                        <a:gd name="T33" fmla="*/ 22 h 28"/>
                        <a:gd name="T34" fmla="*/ 5 w 25"/>
                        <a:gd name="T35" fmla="*/ 18 h 28"/>
                        <a:gd name="T36" fmla="*/ 7 w 25"/>
                        <a:gd name="T37" fmla="*/ 14 h 28"/>
                        <a:gd name="T38" fmla="*/ 8 w 25"/>
                        <a:gd name="T39" fmla="*/ 10 h 28"/>
                        <a:gd name="T40" fmla="*/ 11 w 25"/>
                        <a:gd name="T41" fmla="*/ 8 h 28"/>
                        <a:gd name="T42" fmla="*/ 13 w 25"/>
                        <a:gd name="T43" fmla="*/ 6 h 28"/>
                        <a:gd name="T44" fmla="*/ 16 w 25"/>
                        <a:gd name="T45" fmla="*/ 4 h 28"/>
                        <a:gd name="T46" fmla="*/ 24 w 25"/>
                        <a:gd name="T47" fmla="*/ 0 h 2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5"/>
                        <a:gd name="T73" fmla="*/ 0 h 28"/>
                        <a:gd name="T74" fmla="*/ 25 w 25"/>
                        <a:gd name="T75" fmla="*/ 28 h 2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5" h="28">
                          <a:moveTo>
                            <a:pt x="24" y="0"/>
                          </a:moveTo>
                          <a:lnTo>
                            <a:pt x="19" y="2"/>
                          </a:lnTo>
                          <a:lnTo>
                            <a:pt x="15" y="3"/>
                          </a:lnTo>
                          <a:lnTo>
                            <a:pt x="12" y="4"/>
                          </a:lnTo>
                          <a:lnTo>
                            <a:pt x="10" y="5"/>
                          </a:lnTo>
                          <a:lnTo>
                            <a:pt x="7" y="7"/>
                          </a:lnTo>
                          <a:lnTo>
                            <a:pt x="4" y="9"/>
                          </a:lnTo>
                          <a:lnTo>
                            <a:pt x="2" y="11"/>
                          </a:lnTo>
                          <a:lnTo>
                            <a:pt x="1" y="13"/>
                          </a:lnTo>
                          <a:lnTo>
                            <a:pt x="0" y="15"/>
                          </a:lnTo>
                          <a:lnTo>
                            <a:pt x="0" y="17"/>
                          </a:lnTo>
                          <a:lnTo>
                            <a:pt x="0" y="16"/>
                          </a:lnTo>
                          <a:lnTo>
                            <a:pt x="0" y="18"/>
                          </a:lnTo>
                          <a:lnTo>
                            <a:pt x="0" y="22"/>
                          </a:lnTo>
                          <a:lnTo>
                            <a:pt x="1" y="24"/>
                          </a:lnTo>
                          <a:lnTo>
                            <a:pt x="2" y="27"/>
                          </a:lnTo>
                          <a:lnTo>
                            <a:pt x="3" y="22"/>
                          </a:lnTo>
                          <a:lnTo>
                            <a:pt x="5" y="18"/>
                          </a:lnTo>
                          <a:lnTo>
                            <a:pt x="7" y="14"/>
                          </a:lnTo>
                          <a:lnTo>
                            <a:pt x="8" y="10"/>
                          </a:lnTo>
                          <a:lnTo>
                            <a:pt x="11" y="8"/>
                          </a:lnTo>
                          <a:lnTo>
                            <a:pt x="13" y="6"/>
                          </a:lnTo>
                          <a:lnTo>
                            <a:pt x="16" y="4"/>
                          </a:lnTo>
                          <a:lnTo>
                            <a:pt x="24" y="0"/>
                          </a:lnTo>
                        </a:path>
                      </a:pathLst>
                    </a:custGeom>
                    <a:solidFill>
                      <a:srgbClr val="8060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</p:grpSp>
            <p:sp>
              <p:nvSpPr>
                <p:cNvPr id="45227" name="Freeform 30"/>
                <p:cNvSpPr>
                  <a:spLocks/>
                </p:cNvSpPr>
                <p:nvPr/>
              </p:nvSpPr>
              <p:spPr bwMode="auto">
                <a:xfrm>
                  <a:off x="3716" y="2356"/>
                  <a:ext cx="33" cy="76"/>
                </a:xfrm>
                <a:custGeom>
                  <a:avLst/>
                  <a:gdLst>
                    <a:gd name="T0" fmla="*/ 32 w 33"/>
                    <a:gd name="T1" fmla="*/ 0 h 76"/>
                    <a:gd name="T2" fmla="*/ 6 w 33"/>
                    <a:gd name="T3" fmla="*/ 48 h 76"/>
                    <a:gd name="T4" fmla="*/ 0 w 33"/>
                    <a:gd name="T5" fmla="*/ 75 h 76"/>
                    <a:gd name="T6" fmla="*/ 10 w 33"/>
                    <a:gd name="T7" fmla="*/ 46 h 76"/>
                    <a:gd name="T8" fmla="*/ 32 w 33"/>
                    <a:gd name="T9" fmla="*/ 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76"/>
                    <a:gd name="T17" fmla="*/ 33 w 33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76">
                      <a:moveTo>
                        <a:pt x="32" y="0"/>
                      </a:moveTo>
                      <a:lnTo>
                        <a:pt x="6" y="48"/>
                      </a:lnTo>
                      <a:lnTo>
                        <a:pt x="0" y="75"/>
                      </a:lnTo>
                      <a:lnTo>
                        <a:pt x="10" y="46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8" name="Freeform 31"/>
                <p:cNvSpPr>
                  <a:spLocks/>
                </p:cNvSpPr>
                <p:nvPr/>
              </p:nvSpPr>
              <p:spPr bwMode="auto">
                <a:xfrm>
                  <a:off x="3682" y="2411"/>
                  <a:ext cx="17" cy="32"/>
                </a:xfrm>
                <a:custGeom>
                  <a:avLst/>
                  <a:gdLst>
                    <a:gd name="T0" fmla="*/ 8 w 17"/>
                    <a:gd name="T1" fmla="*/ 0 h 32"/>
                    <a:gd name="T2" fmla="*/ 8 w 17"/>
                    <a:gd name="T3" fmla="*/ 24 h 32"/>
                    <a:gd name="T4" fmla="*/ 16 w 17"/>
                    <a:gd name="T5" fmla="*/ 31 h 32"/>
                    <a:gd name="T6" fmla="*/ 4 w 17"/>
                    <a:gd name="T7" fmla="*/ 25 h 32"/>
                    <a:gd name="T8" fmla="*/ 0 w 17"/>
                    <a:gd name="T9" fmla="*/ 28 h 32"/>
                    <a:gd name="T10" fmla="*/ 2 w 17"/>
                    <a:gd name="T11" fmla="*/ 20 h 32"/>
                    <a:gd name="T12" fmla="*/ 4 w 17"/>
                    <a:gd name="T13" fmla="*/ 5 h 32"/>
                    <a:gd name="T14" fmla="*/ 8 w 17"/>
                    <a:gd name="T15" fmla="*/ 0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32"/>
                    <a:gd name="T26" fmla="*/ 17 w 17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32">
                      <a:moveTo>
                        <a:pt x="8" y="0"/>
                      </a:moveTo>
                      <a:lnTo>
                        <a:pt x="8" y="24"/>
                      </a:lnTo>
                      <a:lnTo>
                        <a:pt x="16" y="31"/>
                      </a:lnTo>
                      <a:lnTo>
                        <a:pt x="4" y="25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5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22" name="Freeform 32"/>
              <p:cNvSpPr>
                <a:spLocks/>
              </p:cNvSpPr>
              <p:nvPr/>
            </p:nvSpPr>
            <p:spPr bwMode="auto">
              <a:xfrm>
                <a:off x="3667" y="2459"/>
                <a:ext cx="19" cy="35"/>
              </a:xfrm>
              <a:custGeom>
                <a:avLst/>
                <a:gdLst>
                  <a:gd name="T0" fmla="*/ 10 w 19"/>
                  <a:gd name="T1" fmla="*/ 0 h 35"/>
                  <a:gd name="T2" fmla="*/ 18 w 19"/>
                  <a:gd name="T3" fmla="*/ 17 h 35"/>
                  <a:gd name="T4" fmla="*/ 18 w 19"/>
                  <a:gd name="T5" fmla="*/ 34 h 35"/>
                  <a:gd name="T6" fmla="*/ 15 w 19"/>
                  <a:gd name="T7" fmla="*/ 15 h 35"/>
                  <a:gd name="T8" fmla="*/ 10 w 19"/>
                  <a:gd name="T9" fmla="*/ 7 h 35"/>
                  <a:gd name="T10" fmla="*/ 0 w 19"/>
                  <a:gd name="T11" fmla="*/ 14 h 35"/>
                  <a:gd name="T12" fmla="*/ 6 w 19"/>
                  <a:gd name="T13" fmla="*/ 8 h 35"/>
                  <a:gd name="T14" fmla="*/ 10 w 19"/>
                  <a:gd name="T15" fmla="*/ 0 h 3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35"/>
                  <a:gd name="T26" fmla="*/ 19 w 19"/>
                  <a:gd name="T27" fmla="*/ 35 h 3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35">
                    <a:moveTo>
                      <a:pt x="10" y="0"/>
                    </a:moveTo>
                    <a:lnTo>
                      <a:pt x="18" y="17"/>
                    </a:lnTo>
                    <a:lnTo>
                      <a:pt x="18" y="34"/>
                    </a:lnTo>
                    <a:lnTo>
                      <a:pt x="15" y="15"/>
                    </a:lnTo>
                    <a:lnTo>
                      <a:pt x="10" y="7"/>
                    </a:lnTo>
                    <a:lnTo>
                      <a:pt x="0" y="14"/>
                    </a:lnTo>
                    <a:lnTo>
                      <a:pt x="6" y="8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sp>
          <p:nvSpPr>
            <p:cNvPr id="45208" name="Freeform 33"/>
            <p:cNvSpPr>
              <a:spLocks/>
            </p:cNvSpPr>
            <p:nvPr/>
          </p:nvSpPr>
          <p:spPr bwMode="auto">
            <a:xfrm>
              <a:off x="3564" y="2518"/>
              <a:ext cx="17" cy="23"/>
            </a:xfrm>
            <a:custGeom>
              <a:avLst/>
              <a:gdLst>
                <a:gd name="T0" fmla="*/ 12 w 17"/>
                <a:gd name="T1" fmla="*/ 0 h 23"/>
                <a:gd name="T2" fmla="*/ 0 w 17"/>
                <a:gd name="T3" fmla="*/ 18 h 23"/>
                <a:gd name="T4" fmla="*/ 0 w 17"/>
                <a:gd name="T5" fmla="*/ 22 h 23"/>
                <a:gd name="T6" fmla="*/ 4 w 17"/>
                <a:gd name="T7" fmla="*/ 19 h 23"/>
                <a:gd name="T8" fmla="*/ 16 w 17"/>
                <a:gd name="T9" fmla="*/ 1 h 23"/>
                <a:gd name="T10" fmla="*/ 14 w 17"/>
                <a:gd name="T11" fmla="*/ 1 h 23"/>
                <a:gd name="T12" fmla="*/ 12 w 17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3"/>
                <a:gd name="T23" fmla="*/ 17 w 17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3">
                  <a:moveTo>
                    <a:pt x="12" y="0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fr-FR" sz="2215"/>
            </a:p>
          </p:txBody>
        </p:sp>
        <p:grpSp>
          <p:nvGrpSpPr>
            <p:cNvPr id="45209" name="Group 34"/>
            <p:cNvGrpSpPr>
              <a:grpSpLocks/>
            </p:cNvGrpSpPr>
            <p:nvPr/>
          </p:nvGrpSpPr>
          <p:grpSpPr bwMode="auto">
            <a:xfrm>
              <a:off x="3563" y="2493"/>
              <a:ext cx="56" cy="46"/>
              <a:chOff x="3563" y="2493"/>
              <a:chExt cx="56" cy="46"/>
            </a:xfrm>
          </p:grpSpPr>
          <p:grpSp>
            <p:nvGrpSpPr>
              <p:cNvPr id="45210" name="Group 35"/>
              <p:cNvGrpSpPr>
                <a:grpSpLocks/>
              </p:cNvGrpSpPr>
              <p:nvPr/>
            </p:nvGrpSpPr>
            <p:grpSpPr bwMode="auto">
              <a:xfrm>
                <a:off x="3563" y="2493"/>
                <a:ext cx="56" cy="46"/>
                <a:chOff x="3563" y="2493"/>
                <a:chExt cx="56" cy="46"/>
              </a:xfrm>
            </p:grpSpPr>
            <p:sp>
              <p:nvSpPr>
                <p:cNvPr id="45212" name="Freeform 36"/>
                <p:cNvSpPr>
                  <a:spLocks/>
                </p:cNvSpPr>
                <p:nvPr/>
              </p:nvSpPr>
              <p:spPr bwMode="auto">
                <a:xfrm>
                  <a:off x="3563" y="2498"/>
                  <a:ext cx="49" cy="41"/>
                </a:xfrm>
                <a:custGeom>
                  <a:avLst/>
                  <a:gdLst>
                    <a:gd name="T0" fmla="*/ 35 w 49"/>
                    <a:gd name="T1" fmla="*/ 5 h 41"/>
                    <a:gd name="T2" fmla="*/ 32 w 49"/>
                    <a:gd name="T3" fmla="*/ 6 h 41"/>
                    <a:gd name="T4" fmla="*/ 30 w 49"/>
                    <a:gd name="T5" fmla="*/ 5 h 41"/>
                    <a:gd name="T6" fmla="*/ 26 w 49"/>
                    <a:gd name="T7" fmla="*/ 3 h 41"/>
                    <a:gd name="T8" fmla="*/ 24 w 49"/>
                    <a:gd name="T9" fmla="*/ 2 h 41"/>
                    <a:gd name="T10" fmla="*/ 19 w 49"/>
                    <a:gd name="T11" fmla="*/ 1 h 41"/>
                    <a:gd name="T12" fmla="*/ 16 w 49"/>
                    <a:gd name="T13" fmla="*/ 0 h 41"/>
                    <a:gd name="T14" fmla="*/ 7 w 49"/>
                    <a:gd name="T15" fmla="*/ 2 h 41"/>
                    <a:gd name="T16" fmla="*/ 5 w 49"/>
                    <a:gd name="T17" fmla="*/ 3 h 41"/>
                    <a:gd name="T18" fmla="*/ 4 w 49"/>
                    <a:gd name="T19" fmla="*/ 4 h 41"/>
                    <a:gd name="T20" fmla="*/ 3 w 49"/>
                    <a:gd name="T21" fmla="*/ 6 h 41"/>
                    <a:gd name="T22" fmla="*/ 2 w 49"/>
                    <a:gd name="T23" fmla="*/ 8 h 41"/>
                    <a:gd name="T24" fmla="*/ 1 w 49"/>
                    <a:gd name="T25" fmla="*/ 12 h 41"/>
                    <a:gd name="T26" fmla="*/ 0 w 49"/>
                    <a:gd name="T27" fmla="*/ 17 h 41"/>
                    <a:gd name="T28" fmla="*/ 0 w 49"/>
                    <a:gd name="T29" fmla="*/ 22 h 41"/>
                    <a:gd name="T30" fmla="*/ 0 w 49"/>
                    <a:gd name="T31" fmla="*/ 25 h 41"/>
                    <a:gd name="T32" fmla="*/ 0 w 49"/>
                    <a:gd name="T33" fmla="*/ 27 h 41"/>
                    <a:gd name="T34" fmla="*/ 0 w 49"/>
                    <a:gd name="T35" fmla="*/ 29 h 41"/>
                    <a:gd name="T36" fmla="*/ 0 w 49"/>
                    <a:gd name="T37" fmla="*/ 30 h 41"/>
                    <a:gd name="T38" fmla="*/ 1 w 49"/>
                    <a:gd name="T39" fmla="*/ 32 h 41"/>
                    <a:gd name="T40" fmla="*/ 5 w 49"/>
                    <a:gd name="T41" fmla="*/ 36 h 41"/>
                    <a:gd name="T42" fmla="*/ 8 w 49"/>
                    <a:gd name="T43" fmla="*/ 37 h 41"/>
                    <a:gd name="T44" fmla="*/ 11 w 49"/>
                    <a:gd name="T45" fmla="*/ 39 h 41"/>
                    <a:gd name="T46" fmla="*/ 13 w 49"/>
                    <a:gd name="T47" fmla="*/ 40 h 41"/>
                    <a:gd name="T48" fmla="*/ 15 w 49"/>
                    <a:gd name="T49" fmla="*/ 39 h 41"/>
                    <a:gd name="T50" fmla="*/ 15 w 49"/>
                    <a:gd name="T51" fmla="*/ 38 h 41"/>
                    <a:gd name="T52" fmla="*/ 17 w 49"/>
                    <a:gd name="T53" fmla="*/ 38 h 41"/>
                    <a:gd name="T54" fmla="*/ 19 w 49"/>
                    <a:gd name="T55" fmla="*/ 38 h 41"/>
                    <a:gd name="T56" fmla="*/ 22 w 49"/>
                    <a:gd name="T57" fmla="*/ 39 h 41"/>
                    <a:gd name="T58" fmla="*/ 24 w 49"/>
                    <a:gd name="T59" fmla="*/ 39 h 41"/>
                    <a:gd name="T60" fmla="*/ 24 w 49"/>
                    <a:gd name="T61" fmla="*/ 37 h 41"/>
                    <a:gd name="T62" fmla="*/ 24 w 49"/>
                    <a:gd name="T63" fmla="*/ 36 h 41"/>
                    <a:gd name="T64" fmla="*/ 26 w 49"/>
                    <a:gd name="T65" fmla="*/ 37 h 41"/>
                    <a:gd name="T66" fmla="*/ 28 w 49"/>
                    <a:gd name="T67" fmla="*/ 37 h 41"/>
                    <a:gd name="T68" fmla="*/ 29 w 49"/>
                    <a:gd name="T69" fmla="*/ 36 h 41"/>
                    <a:gd name="T70" fmla="*/ 29 w 49"/>
                    <a:gd name="T71" fmla="*/ 34 h 41"/>
                    <a:gd name="T72" fmla="*/ 30 w 49"/>
                    <a:gd name="T73" fmla="*/ 32 h 41"/>
                    <a:gd name="T74" fmla="*/ 33 w 49"/>
                    <a:gd name="T75" fmla="*/ 33 h 41"/>
                    <a:gd name="T76" fmla="*/ 35 w 49"/>
                    <a:gd name="T77" fmla="*/ 33 h 41"/>
                    <a:gd name="T78" fmla="*/ 37 w 49"/>
                    <a:gd name="T79" fmla="*/ 32 h 41"/>
                    <a:gd name="T80" fmla="*/ 39 w 49"/>
                    <a:gd name="T81" fmla="*/ 31 h 41"/>
                    <a:gd name="T82" fmla="*/ 40 w 49"/>
                    <a:gd name="T83" fmla="*/ 30 h 41"/>
                    <a:gd name="T84" fmla="*/ 42 w 49"/>
                    <a:gd name="T85" fmla="*/ 28 h 41"/>
                    <a:gd name="T86" fmla="*/ 47 w 49"/>
                    <a:gd name="T87" fmla="*/ 27 h 41"/>
                    <a:gd name="T88" fmla="*/ 47 w 49"/>
                    <a:gd name="T89" fmla="*/ 21 h 41"/>
                    <a:gd name="T90" fmla="*/ 48 w 49"/>
                    <a:gd name="T91" fmla="*/ 16 h 41"/>
                    <a:gd name="T92" fmla="*/ 46 w 49"/>
                    <a:gd name="T93" fmla="*/ 12 h 41"/>
                    <a:gd name="T94" fmla="*/ 45 w 49"/>
                    <a:gd name="T95" fmla="*/ 9 h 41"/>
                    <a:gd name="T96" fmla="*/ 43 w 49"/>
                    <a:gd name="T97" fmla="*/ 7 h 41"/>
                    <a:gd name="T98" fmla="*/ 40 w 49"/>
                    <a:gd name="T99" fmla="*/ 6 h 41"/>
                    <a:gd name="T100" fmla="*/ 37 w 49"/>
                    <a:gd name="T101" fmla="*/ 5 h 41"/>
                    <a:gd name="T102" fmla="*/ 35 w 49"/>
                    <a:gd name="T103" fmla="*/ 5 h 4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9"/>
                    <a:gd name="T157" fmla="*/ 0 h 41"/>
                    <a:gd name="T158" fmla="*/ 49 w 49"/>
                    <a:gd name="T159" fmla="*/ 41 h 41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9" h="41">
                      <a:moveTo>
                        <a:pt x="35" y="5"/>
                      </a:moveTo>
                      <a:lnTo>
                        <a:pt x="32" y="6"/>
                      </a:lnTo>
                      <a:lnTo>
                        <a:pt x="30" y="5"/>
                      </a:lnTo>
                      <a:lnTo>
                        <a:pt x="26" y="3"/>
                      </a:lnTo>
                      <a:lnTo>
                        <a:pt x="24" y="2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7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8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2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1" y="39"/>
                      </a:lnTo>
                      <a:lnTo>
                        <a:pt x="13" y="40"/>
                      </a:lnTo>
                      <a:lnTo>
                        <a:pt x="15" y="39"/>
                      </a:lnTo>
                      <a:lnTo>
                        <a:pt x="15" y="38"/>
                      </a:lnTo>
                      <a:lnTo>
                        <a:pt x="17" y="38"/>
                      </a:lnTo>
                      <a:lnTo>
                        <a:pt x="19" y="38"/>
                      </a:lnTo>
                      <a:lnTo>
                        <a:pt x="22" y="39"/>
                      </a:lnTo>
                      <a:lnTo>
                        <a:pt x="24" y="39"/>
                      </a:lnTo>
                      <a:lnTo>
                        <a:pt x="24" y="37"/>
                      </a:lnTo>
                      <a:lnTo>
                        <a:pt x="24" y="36"/>
                      </a:lnTo>
                      <a:lnTo>
                        <a:pt x="26" y="37"/>
                      </a:lnTo>
                      <a:lnTo>
                        <a:pt x="28" y="37"/>
                      </a:lnTo>
                      <a:lnTo>
                        <a:pt x="29" y="36"/>
                      </a:lnTo>
                      <a:lnTo>
                        <a:pt x="29" y="34"/>
                      </a:lnTo>
                      <a:lnTo>
                        <a:pt x="30" y="32"/>
                      </a:lnTo>
                      <a:lnTo>
                        <a:pt x="33" y="33"/>
                      </a:lnTo>
                      <a:lnTo>
                        <a:pt x="35" y="33"/>
                      </a:lnTo>
                      <a:lnTo>
                        <a:pt x="37" y="32"/>
                      </a:lnTo>
                      <a:lnTo>
                        <a:pt x="39" y="31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7" y="27"/>
                      </a:lnTo>
                      <a:lnTo>
                        <a:pt x="47" y="21"/>
                      </a:lnTo>
                      <a:lnTo>
                        <a:pt x="48" y="16"/>
                      </a:lnTo>
                      <a:lnTo>
                        <a:pt x="46" y="12"/>
                      </a:lnTo>
                      <a:lnTo>
                        <a:pt x="45" y="9"/>
                      </a:lnTo>
                      <a:lnTo>
                        <a:pt x="43" y="7"/>
                      </a:lnTo>
                      <a:lnTo>
                        <a:pt x="40" y="6"/>
                      </a:lnTo>
                      <a:lnTo>
                        <a:pt x="37" y="5"/>
                      </a:lnTo>
                      <a:lnTo>
                        <a:pt x="35" y="5"/>
                      </a:lnTo>
                    </a:path>
                  </a:pathLst>
                </a:custGeom>
                <a:solidFill>
                  <a:srgbClr val="FF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3" name="Freeform 37"/>
                <p:cNvSpPr>
                  <a:spLocks/>
                </p:cNvSpPr>
                <p:nvPr/>
              </p:nvSpPr>
              <p:spPr bwMode="auto">
                <a:xfrm>
                  <a:off x="3567" y="2507"/>
                  <a:ext cx="32" cy="28"/>
                </a:xfrm>
                <a:custGeom>
                  <a:avLst/>
                  <a:gdLst>
                    <a:gd name="T0" fmla="*/ 28 w 32"/>
                    <a:gd name="T1" fmla="*/ 11 h 28"/>
                    <a:gd name="T2" fmla="*/ 24 w 32"/>
                    <a:gd name="T3" fmla="*/ 10 h 28"/>
                    <a:gd name="T4" fmla="*/ 21 w 32"/>
                    <a:gd name="T5" fmla="*/ 8 h 28"/>
                    <a:gd name="T6" fmla="*/ 19 w 32"/>
                    <a:gd name="T7" fmla="*/ 9 h 28"/>
                    <a:gd name="T8" fmla="*/ 13 w 32"/>
                    <a:gd name="T9" fmla="*/ 11 h 28"/>
                    <a:gd name="T10" fmla="*/ 10 w 32"/>
                    <a:gd name="T11" fmla="*/ 11 h 28"/>
                    <a:gd name="T12" fmla="*/ 6 w 32"/>
                    <a:gd name="T13" fmla="*/ 10 h 28"/>
                    <a:gd name="T14" fmla="*/ 5 w 32"/>
                    <a:gd name="T15" fmla="*/ 7 h 28"/>
                    <a:gd name="T16" fmla="*/ 6 w 32"/>
                    <a:gd name="T17" fmla="*/ 5 h 28"/>
                    <a:gd name="T18" fmla="*/ 9 w 32"/>
                    <a:gd name="T19" fmla="*/ 4 h 28"/>
                    <a:gd name="T20" fmla="*/ 13 w 32"/>
                    <a:gd name="T21" fmla="*/ 4 h 28"/>
                    <a:gd name="T22" fmla="*/ 18 w 32"/>
                    <a:gd name="T23" fmla="*/ 1 h 28"/>
                    <a:gd name="T24" fmla="*/ 13 w 32"/>
                    <a:gd name="T25" fmla="*/ 0 h 28"/>
                    <a:gd name="T26" fmla="*/ 9 w 32"/>
                    <a:gd name="T27" fmla="*/ 0 h 28"/>
                    <a:gd name="T28" fmla="*/ 6 w 32"/>
                    <a:gd name="T29" fmla="*/ 2 h 28"/>
                    <a:gd name="T30" fmla="*/ 4 w 32"/>
                    <a:gd name="T31" fmla="*/ 2 h 28"/>
                    <a:gd name="T32" fmla="*/ 3 w 32"/>
                    <a:gd name="T33" fmla="*/ 3 h 28"/>
                    <a:gd name="T34" fmla="*/ 3 w 32"/>
                    <a:gd name="T35" fmla="*/ 10 h 28"/>
                    <a:gd name="T36" fmla="*/ 1 w 32"/>
                    <a:gd name="T37" fmla="*/ 12 h 28"/>
                    <a:gd name="T38" fmla="*/ 1 w 32"/>
                    <a:gd name="T39" fmla="*/ 13 h 28"/>
                    <a:gd name="T40" fmla="*/ 0 w 32"/>
                    <a:gd name="T41" fmla="*/ 18 h 28"/>
                    <a:gd name="T42" fmla="*/ 4 w 32"/>
                    <a:gd name="T43" fmla="*/ 17 h 28"/>
                    <a:gd name="T44" fmla="*/ 6 w 32"/>
                    <a:gd name="T45" fmla="*/ 20 h 28"/>
                    <a:gd name="T46" fmla="*/ 7 w 32"/>
                    <a:gd name="T47" fmla="*/ 21 h 28"/>
                    <a:gd name="T48" fmla="*/ 9 w 32"/>
                    <a:gd name="T49" fmla="*/ 22 h 28"/>
                    <a:gd name="T50" fmla="*/ 10 w 32"/>
                    <a:gd name="T51" fmla="*/ 26 h 28"/>
                    <a:gd name="T52" fmla="*/ 11 w 32"/>
                    <a:gd name="T53" fmla="*/ 25 h 28"/>
                    <a:gd name="T54" fmla="*/ 10 w 32"/>
                    <a:gd name="T55" fmla="*/ 21 h 28"/>
                    <a:gd name="T56" fmla="*/ 12 w 32"/>
                    <a:gd name="T57" fmla="*/ 20 h 28"/>
                    <a:gd name="T58" fmla="*/ 16 w 32"/>
                    <a:gd name="T59" fmla="*/ 20 h 28"/>
                    <a:gd name="T60" fmla="*/ 20 w 32"/>
                    <a:gd name="T61" fmla="*/ 18 h 28"/>
                    <a:gd name="T62" fmla="*/ 23 w 32"/>
                    <a:gd name="T63" fmla="*/ 18 h 28"/>
                    <a:gd name="T64" fmla="*/ 25 w 32"/>
                    <a:gd name="T65" fmla="*/ 18 h 28"/>
                    <a:gd name="T66" fmla="*/ 29 w 32"/>
                    <a:gd name="T67" fmla="*/ 19 h 28"/>
                    <a:gd name="T68" fmla="*/ 25 w 32"/>
                    <a:gd name="T69" fmla="*/ 14 h 28"/>
                    <a:gd name="T70" fmla="*/ 27 w 32"/>
                    <a:gd name="T71" fmla="*/ 11 h 28"/>
                    <a:gd name="T72" fmla="*/ 31 w 32"/>
                    <a:gd name="T73" fmla="*/ 9 h 2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"/>
                    <a:gd name="T112" fmla="*/ 0 h 28"/>
                    <a:gd name="T113" fmla="*/ 32 w 32"/>
                    <a:gd name="T114" fmla="*/ 28 h 2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" h="28">
                      <a:moveTo>
                        <a:pt x="31" y="9"/>
                      </a:moveTo>
                      <a:lnTo>
                        <a:pt x="28" y="11"/>
                      </a:lnTo>
                      <a:lnTo>
                        <a:pt x="26" y="11"/>
                      </a:lnTo>
                      <a:lnTo>
                        <a:pt x="24" y="10"/>
                      </a:lnTo>
                      <a:lnTo>
                        <a:pt x="22" y="9"/>
                      </a:lnTo>
                      <a:lnTo>
                        <a:pt x="21" y="8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6" y="10"/>
                      </a:lnTo>
                      <a:lnTo>
                        <a:pt x="13" y="11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8" y="11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13" y="4"/>
                      </a:lnTo>
                      <a:lnTo>
                        <a:pt x="16" y="2"/>
                      </a:lnTo>
                      <a:lnTo>
                        <a:pt x="18" y="1"/>
                      </a:lnTo>
                      <a:lnTo>
                        <a:pt x="15" y="1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3" y="10"/>
                      </a:lnTo>
                      <a:lnTo>
                        <a:pt x="2" y="11"/>
                      </a:lnTo>
                      <a:lnTo>
                        <a:pt x="1" y="12"/>
                      </a:lnTo>
                      <a:lnTo>
                        <a:pt x="0" y="13"/>
                      </a:lnTo>
                      <a:lnTo>
                        <a:pt x="1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4" y="17"/>
                      </a:lnTo>
                      <a:lnTo>
                        <a:pt x="6" y="18"/>
                      </a:lnTo>
                      <a:lnTo>
                        <a:pt x="6" y="20"/>
                      </a:lnTo>
                      <a:lnTo>
                        <a:pt x="3" y="21"/>
                      </a:lnTo>
                      <a:lnTo>
                        <a:pt x="7" y="21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10" y="24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5"/>
                      </a:lnTo>
                      <a:lnTo>
                        <a:pt x="10" y="23"/>
                      </a:lnTo>
                      <a:lnTo>
                        <a:pt x="10" y="21"/>
                      </a:lnTo>
                      <a:lnTo>
                        <a:pt x="10" y="20"/>
                      </a:lnTo>
                      <a:lnTo>
                        <a:pt x="12" y="20"/>
                      </a:ln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18" y="19"/>
                      </a:lnTo>
                      <a:lnTo>
                        <a:pt x="20" y="18"/>
                      </a:lnTo>
                      <a:lnTo>
                        <a:pt x="21" y="18"/>
                      </a:lnTo>
                      <a:lnTo>
                        <a:pt x="23" y="18"/>
                      </a:lnTo>
                      <a:lnTo>
                        <a:pt x="23" y="17"/>
                      </a:lnTo>
                      <a:lnTo>
                        <a:pt x="25" y="18"/>
                      </a:lnTo>
                      <a:lnTo>
                        <a:pt x="24" y="16"/>
                      </a:lnTo>
                      <a:lnTo>
                        <a:pt x="29" y="19"/>
                      </a:lnTo>
                      <a:lnTo>
                        <a:pt x="28" y="17"/>
                      </a:lnTo>
                      <a:lnTo>
                        <a:pt x="25" y="14"/>
                      </a:lnTo>
                      <a:lnTo>
                        <a:pt x="25" y="13"/>
                      </a:lnTo>
                      <a:lnTo>
                        <a:pt x="27" y="11"/>
                      </a:lnTo>
                      <a:lnTo>
                        <a:pt x="29" y="11"/>
                      </a:lnTo>
                      <a:lnTo>
                        <a:pt x="31" y="9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4" name="Freeform 38"/>
                <p:cNvSpPr>
                  <a:spLocks/>
                </p:cNvSpPr>
                <p:nvPr/>
              </p:nvSpPr>
              <p:spPr bwMode="auto">
                <a:xfrm>
                  <a:off x="3578" y="2493"/>
                  <a:ext cx="17" cy="17"/>
                </a:xfrm>
                <a:custGeom>
                  <a:avLst/>
                  <a:gdLst>
                    <a:gd name="T0" fmla="*/ 14 w 17"/>
                    <a:gd name="T1" fmla="*/ 0 h 17"/>
                    <a:gd name="T2" fmla="*/ 11 w 17"/>
                    <a:gd name="T3" fmla="*/ 1 h 17"/>
                    <a:gd name="T4" fmla="*/ 11 w 17"/>
                    <a:gd name="T5" fmla="*/ 2 h 17"/>
                    <a:gd name="T6" fmla="*/ 0 w 17"/>
                    <a:gd name="T7" fmla="*/ 16 h 17"/>
                    <a:gd name="T8" fmla="*/ 4 w 17"/>
                    <a:gd name="T9" fmla="*/ 16 h 17"/>
                    <a:gd name="T10" fmla="*/ 16 w 17"/>
                    <a:gd name="T11" fmla="*/ 3 h 17"/>
                    <a:gd name="T12" fmla="*/ 16 w 17"/>
                    <a:gd name="T13" fmla="*/ 1 h 17"/>
                    <a:gd name="T14" fmla="*/ 14 w 17"/>
                    <a:gd name="T15" fmla="*/ 0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17"/>
                    <a:gd name="T26" fmla="*/ 17 w 17"/>
                    <a:gd name="T27" fmla="*/ 17 h 1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17">
                      <a:moveTo>
                        <a:pt x="14" y="0"/>
                      </a:move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0" y="16"/>
                      </a:lnTo>
                      <a:lnTo>
                        <a:pt x="4" y="16"/>
                      </a:lnTo>
                      <a:lnTo>
                        <a:pt x="16" y="3"/>
                      </a:lnTo>
                      <a:lnTo>
                        <a:pt x="16" y="1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5" name="Freeform 39"/>
                <p:cNvSpPr>
                  <a:spLocks/>
                </p:cNvSpPr>
                <p:nvPr/>
              </p:nvSpPr>
              <p:spPr bwMode="auto">
                <a:xfrm>
                  <a:off x="3602" y="2509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3 w 17"/>
                    <a:gd name="T3" fmla="*/ 2 h 17"/>
                    <a:gd name="T4" fmla="*/ 6 w 17"/>
                    <a:gd name="T5" fmla="*/ 3 h 17"/>
                    <a:gd name="T6" fmla="*/ 6 w 17"/>
                    <a:gd name="T7" fmla="*/ 6 h 17"/>
                    <a:gd name="T8" fmla="*/ 6 w 17"/>
                    <a:gd name="T9" fmla="*/ 8 h 17"/>
                    <a:gd name="T10" fmla="*/ 6 w 17"/>
                    <a:gd name="T11" fmla="*/ 12 h 17"/>
                    <a:gd name="T12" fmla="*/ 3 w 17"/>
                    <a:gd name="T13" fmla="*/ 16 h 17"/>
                    <a:gd name="T14" fmla="*/ 9 w 17"/>
                    <a:gd name="T15" fmla="*/ 8 h 17"/>
                    <a:gd name="T16" fmla="*/ 12 w 17"/>
                    <a:gd name="T17" fmla="*/ 6 h 17"/>
                    <a:gd name="T18" fmla="*/ 16 w 17"/>
                    <a:gd name="T19" fmla="*/ 3 h 17"/>
                    <a:gd name="T20" fmla="*/ 12 w 17"/>
                    <a:gd name="T21" fmla="*/ 3 h 17"/>
                    <a:gd name="T22" fmla="*/ 6 w 17"/>
                    <a:gd name="T23" fmla="*/ 1 h 17"/>
                    <a:gd name="T24" fmla="*/ 3 w 17"/>
                    <a:gd name="T25" fmla="*/ 0 h 17"/>
                    <a:gd name="T26" fmla="*/ 0 w 17"/>
                    <a:gd name="T27" fmla="*/ 0 h 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7"/>
                    <a:gd name="T43" fmla="*/ 0 h 17"/>
                    <a:gd name="T44" fmla="*/ 17 w 17"/>
                    <a:gd name="T45" fmla="*/ 17 h 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7" h="1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6" y="12"/>
                      </a:lnTo>
                      <a:lnTo>
                        <a:pt x="3" y="16"/>
                      </a:lnTo>
                      <a:lnTo>
                        <a:pt x="9" y="8"/>
                      </a:lnTo>
                      <a:lnTo>
                        <a:pt x="12" y="6"/>
                      </a:lnTo>
                      <a:lnTo>
                        <a:pt x="16" y="3"/>
                      </a:lnTo>
                      <a:lnTo>
                        <a:pt x="12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6" name="Freeform 40"/>
                <p:cNvSpPr>
                  <a:spLocks/>
                </p:cNvSpPr>
                <p:nvPr/>
              </p:nvSpPr>
              <p:spPr bwMode="auto">
                <a:xfrm>
                  <a:off x="3582" y="2494"/>
                  <a:ext cx="17" cy="17"/>
                </a:xfrm>
                <a:custGeom>
                  <a:avLst/>
                  <a:gdLst>
                    <a:gd name="T0" fmla="*/ 16 w 17"/>
                    <a:gd name="T1" fmla="*/ 1 h 17"/>
                    <a:gd name="T2" fmla="*/ 16 w 17"/>
                    <a:gd name="T3" fmla="*/ 2 h 17"/>
                    <a:gd name="T4" fmla="*/ 0 w 17"/>
                    <a:gd name="T5" fmla="*/ 16 h 17"/>
                    <a:gd name="T6" fmla="*/ 0 w 17"/>
                    <a:gd name="T7" fmla="*/ 14 h 17"/>
                    <a:gd name="T8" fmla="*/ 0 w 17"/>
                    <a:gd name="T9" fmla="*/ 12 h 17"/>
                    <a:gd name="T10" fmla="*/ 4 w 17"/>
                    <a:gd name="T11" fmla="*/ 11 h 17"/>
                    <a:gd name="T12" fmla="*/ 16 w 17"/>
                    <a:gd name="T13" fmla="*/ 2 h 17"/>
                    <a:gd name="T14" fmla="*/ 8 w 17"/>
                    <a:gd name="T15" fmla="*/ 0 h 17"/>
                    <a:gd name="T16" fmla="*/ 16 w 17"/>
                    <a:gd name="T17" fmla="*/ 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"/>
                      </a:moveTo>
                      <a:lnTo>
                        <a:pt x="16" y="2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16" y="1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11" name="Freeform 41"/>
              <p:cNvSpPr>
                <a:spLocks/>
              </p:cNvSpPr>
              <p:nvPr/>
            </p:nvSpPr>
            <p:spPr bwMode="auto">
              <a:xfrm>
                <a:off x="3597" y="2502"/>
                <a:ext cx="18" cy="25"/>
              </a:xfrm>
              <a:custGeom>
                <a:avLst/>
                <a:gdLst>
                  <a:gd name="T0" fmla="*/ 0 w 18"/>
                  <a:gd name="T1" fmla="*/ 1 h 25"/>
                  <a:gd name="T2" fmla="*/ 2 w 18"/>
                  <a:gd name="T3" fmla="*/ 2 h 25"/>
                  <a:gd name="T4" fmla="*/ 6 w 18"/>
                  <a:gd name="T5" fmla="*/ 5 h 25"/>
                  <a:gd name="T6" fmla="*/ 7 w 18"/>
                  <a:gd name="T7" fmla="*/ 6 h 25"/>
                  <a:gd name="T8" fmla="*/ 9 w 18"/>
                  <a:gd name="T9" fmla="*/ 8 h 25"/>
                  <a:gd name="T10" fmla="*/ 10 w 18"/>
                  <a:gd name="T11" fmla="*/ 10 h 25"/>
                  <a:gd name="T12" fmla="*/ 11 w 18"/>
                  <a:gd name="T13" fmla="*/ 13 h 25"/>
                  <a:gd name="T14" fmla="*/ 11 w 18"/>
                  <a:gd name="T15" fmla="*/ 17 h 25"/>
                  <a:gd name="T16" fmla="*/ 11 w 18"/>
                  <a:gd name="T17" fmla="*/ 21 h 25"/>
                  <a:gd name="T18" fmla="*/ 11 w 18"/>
                  <a:gd name="T19" fmla="*/ 24 h 25"/>
                  <a:gd name="T20" fmla="*/ 16 w 18"/>
                  <a:gd name="T21" fmla="*/ 24 h 25"/>
                  <a:gd name="T22" fmla="*/ 17 w 18"/>
                  <a:gd name="T23" fmla="*/ 19 h 25"/>
                  <a:gd name="T24" fmla="*/ 17 w 18"/>
                  <a:gd name="T25" fmla="*/ 16 h 25"/>
                  <a:gd name="T26" fmla="*/ 17 w 18"/>
                  <a:gd name="T27" fmla="*/ 12 h 25"/>
                  <a:gd name="T28" fmla="*/ 16 w 18"/>
                  <a:gd name="T29" fmla="*/ 9 h 25"/>
                  <a:gd name="T30" fmla="*/ 13 w 18"/>
                  <a:gd name="T31" fmla="*/ 5 h 25"/>
                  <a:gd name="T32" fmla="*/ 11 w 18"/>
                  <a:gd name="T33" fmla="*/ 3 h 25"/>
                  <a:gd name="T34" fmla="*/ 8 w 18"/>
                  <a:gd name="T35" fmla="*/ 1 h 25"/>
                  <a:gd name="T36" fmla="*/ 5 w 18"/>
                  <a:gd name="T37" fmla="*/ 0 h 25"/>
                  <a:gd name="T38" fmla="*/ 0 w 18"/>
                  <a:gd name="T39" fmla="*/ 1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"/>
                  <a:gd name="T61" fmla="*/ 0 h 25"/>
                  <a:gd name="T62" fmla="*/ 18 w 18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" h="25">
                    <a:moveTo>
                      <a:pt x="0" y="1"/>
                    </a:moveTo>
                    <a:lnTo>
                      <a:pt x="2" y="2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21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17" y="19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65" name="Rectangle 42"/>
          <p:cNvSpPr>
            <a:spLocks noChangeArrowheads="1"/>
          </p:cNvSpPr>
          <p:nvPr/>
        </p:nvSpPr>
        <p:spPr bwMode="auto">
          <a:xfrm>
            <a:off x="7894011" y="2725615"/>
            <a:ext cx="50852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User </a:t>
            </a:r>
          </a:p>
        </p:txBody>
      </p:sp>
      <p:sp>
        <p:nvSpPr>
          <p:cNvPr id="45070" name="AutoShape 154"/>
          <p:cNvSpPr>
            <a:spLocks noChangeArrowheads="1"/>
          </p:cNvSpPr>
          <p:nvPr/>
        </p:nvSpPr>
        <p:spPr bwMode="auto">
          <a:xfrm rot="19868100">
            <a:off x="6039418" y="2892968"/>
            <a:ext cx="1195754" cy="281354"/>
          </a:xfrm>
          <a:prstGeom prst="rightArrow">
            <a:avLst>
              <a:gd name="adj1" fmla="val 50000"/>
              <a:gd name="adj2" fmla="val 1062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71" name="Rectangle 155"/>
          <p:cNvSpPr>
            <a:spLocks noChangeArrowheads="1"/>
          </p:cNvSpPr>
          <p:nvPr/>
        </p:nvSpPr>
        <p:spPr bwMode="auto">
          <a:xfrm rot="19839864">
            <a:off x="6322936" y="3288323"/>
            <a:ext cx="1178578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</a:t>
            </a:r>
          </a:p>
        </p:txBody>
      </p:sp>
      <p:sp>
        <p:nvSpPr>
          <p:cNvPr id="45072" name="Rectangle 156"/>
          <p:cNvSpPr>
            <a:spLocks noChangeArrowheads="1"/>
          </p:cNvSpPr>
          <p:nvPr/>
        </p:nvSpPr>
        <p:spPr bwMode="auto">
          <a:xfrm rot="1146695">
            <a:off x="1481783" y="2597470"/>
            <a:ext cx="1218653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 </a:t>
            </a:r>
          </a:p>
        </p:txBody>
      </p:sp>
      <p:sp>
        <p:nvSpPr>
          <p:cNvPr id="45073" name="Line 157"/>
          <p:cNvSpPr>
            <a:spLocks noChangeShapeType="1"/>
          </p:cNvSpPr>
          <p:nvPr/>
        </p:nvSpPr>
        <p:spPr bwMode="auto">
          <a:xfrm>
            <a:off x="4009292" y="2092569"/>
            <a:ext cx="0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4" name="Line 158"/>
          <p:cNvSpPr>
            <a:spLocks noChangeShapeType="1"/>
          </p:cNvSpPr>
          <p:nvPr/>
        </p:nvSpPr>
        <p:spPr bwMode="auto">
          <a:xfrm flipH="1">
            <a:off x="4360985" y="2022231"/>
            <a:ext cx="281354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5" name="Line 159"/>
          <p:cNvSpPr>
            <a:spLocks noChangeShapeType="1"/>
          </p:cNvSpPr>
          <p:nvPr/>
        </p:nvSpPr>
        <p:spPr bwMode="auto">
          <a:xfrm flipH="1" flipV="1">
            <a:off x="3305908" y="2092569"/>
            <a:ext cx="281354" cy="49236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6" name="Text Box 160"/>
          <p:cNvSpPr txBox="1">
            <a:spLocks noChangeArrowheads="1"/>
          </p:cNvSpPr>
          <p:nvPr/>
        </p:nvSpPr>
        <p:spPr bwMode="auto">
          <a:xfrm>
            <a:off x="3080239" y="1740878"/>
            <a:ext cx="148630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chemeClr val="hlink"/>
                </a:solidFill>
                <a:latin typeface="FuturaA Bk BT" pitchFamily="34" charset="0"/>
              </a:rPr>
              <a:t>Environment</a:t>
            </a:r>
            <a:endParaRPr lang="fr-FR" altLang="en-US" sz="1662" b="1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sp>
        <p:nvSpPr>
          <p:cNvPr id="45077" name="Text Box 161"/>
          <p:cNvSpPr txBox="1">
            <a:spLocks noChangeArrowheads="1"/>
          </p:cNvSpPr>
          <p:nvPr/>
        </p:nvSpPr>
        <p:spPr bwMode="auto">
          <a:xfrm>
            <a:off x="7790302" y="3973939"/>
            <a:ext cx="918841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rgbClr val="0020DE"/>
                </a:solidFill>
                <a:latin typeface="FuturaA Bk BT" pitchFamily="34" charset="0"/>
              </a:rPr>
              <a:t>Other</a:t>
            </a: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system</a:t>
            </a:r>
          </a:p>
        </p:txBody>
      </p:sp>
      <p:sp>
        <p:nvSpPr>
          <p:cNvPr id="45078" name="AutoShape 162"/>
          <p:cNvSpPr>
            <a:spLocks noChangeArrowheads="1"/>
          </p:cNvSpPr>
          <p:nvPr/>
        </p:nvSpPr>
        <p:spPr bwMode="auto">
          <a:xfrm rot="20513098" flipV="1">
            <a:off x="984738" y="4484077"/>
            <a:ext cx="1055077" cy="281354"/>
          </a:xfrm>
          <a:prstGeom prst="leftArrow">
            <a:avLst>
              <a:gd name="adj1" fmla="val 50000"/>
              <a:gd name="adj2" fmla="val 937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79" name="Rectangle 163"/>
          <p:cNvSpPr>
            <a:spLocks noChangeArrowheads="1"/>
          </p:cNvSpPr>
          <p:nvPr/>
        </p:nvSpPr>
        <p:spPr bwMode="auto">
          <a:xfrm rot="20453305" flipH="1">
            <a:off x="912481" y="4215255"/>
            <a:ext cx="121865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 </a:t>
            </a:r>
          </a:p>
        </p:txBody>
      </p:sp>
      <p:grpSp>
        <p:nvGrpSpPr>
          <p:cNvPr id="45080" name="Group 164"/>
          <p:cNvGrpSpPr>
            <a:grpSpLocks/>
          </p:cNvGrpSpPr>
          <p:nvPr/>
        </p:nvGrpSpPr>
        <p:grpSpPr bwMode="auto">
          <a:xfrm>
            <a:off x="492369" y="4656993"/>
            <a:ext cx="363415" cy="530469"/>
            <a:chOff x="4001" y="2409"/>
            <a:chExt cx="248" cy="302"/>
          </a:xfrm>
        </p:grpSpPr>
        <p:grpSp>
          <p:nvGrpSpPr>
            <p:cNvPr id="45086" name="Group 165"/>
            <p:cNvGrpSpPr>
              <a:grpSpLocks/>
            </p:cNvGrpSpPr>
            <p:nvPr/>
          </p:nvGrpSpPr>
          <p:grpSpPr bwMode="auto">
            <a:xfrm>
              <a:off x="4001" y="2495"/>
              <a:ext cx="248" cy="216"/>
              <a:chOff x="3997" y="2634"/>
              <a:chExt cx="248" cy="227"/>
            </a:xfrm>
          </p:grpSpPr>
          <p:sp>
            <p:nvSpPr>
              <p:cNvPr id="45095" name="Freeform 166"/>
              <p:cNvSpPr>
                <a:spLocks/>
              </p:cNvSpPr>
              <p:nvPr/>
            </p:nvSpPr>
            <p:spPr bwMode="auto">
              <a:xfrm>
                <a:off x="4080" y="2642"/>
                <a:ext cx="72" cy="185"/>
              </a:xfrm>
              <a:custGeom>
                <a:avLst/>
                <a:gdLst>
                  <a:gd name="T0" fmla="*/ 0 w 72"/>
                  <a:gd name="T1" fmla="*/ 8 h 185"/>
                  <a:gd name="T2" fmla="*/ 19 w 72"/>
                  <a:gd name="T3" fmla="*/ 66 h 185"/>
                  <a:gd name="T4" fmla="*/ 32 w 72"/>
                  <a:gd name="T5" fmla="*/ 120 h 185"/>
                  <a:gd name="T6" fmla="*/ 35 w 72"/>
                  <a:gd name="T7" fmla="*/ 162 h 185"/>
                  <a:gd name="T8" fmla="*/ 39 w 72"/>
                  <a:gd name="T9" fmla="*/ 184 h 185"/>
                  <a:gd name="T10" fmla="*/ 59 w 72"/>
                  <a:gd name="T11" fmla="*/ 118 h 185"/>
                  <a:gd name="T12" fmla="*/ 65 w 72"/>
                  <a:gd name="T13" fmla="*/ 68 h 185"/>
                  <a:gd name="T14" fmla="*/ 71 w 72"/>
                  <a:gd name="T15" fmla="*/ 0 h 185"/>
                  <a:gd name="T16" fmla="*/ 0 w 72"/>
                  <a:gd name="T17" fmla="*/ 8 h 1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"/>
                  <a:gd name="T28" fmla="*/ 0 h 185"/>
                  <a:gd name="T29" fmla="*/ 72 w 72"/>
                  <a:gd name="T30" fmla="*/ 185 h 1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" h="185">
                    <a:moveTo>
                      <a:pt x="0" y="8"/>
                    </a:moveTo>
                    <a:lnTo>
                      <a:pt x="19" y="66"/>
                    </a:lnTo>
                    <a:lnTo>
                      <a:pt x="32" y="120"/>
                    </a:lnTo>
                    <a:lnTo>
                      <a:pt x="35" y="162"/>
                    </a:lnTo>
                    <a:lnTo>
                      <a:pt x="39" y="184"/>
                    </a:lnTo>
                    <a:lnTo>
                      <a:pt x="59" y="118"/>
                    </a:lnTo>
                    <a:lnTo>
                      <a:pt x="65" y="68"/>
                    </a:lnTo>
                    <a:lnTo>
                      <a:pt x="71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096" name="Group 167"/>
              <p:cNvGrpSpPr>
                <a:grpSpLocks/>
              </p:cNvGrpSpPr>
              <p:nvPr/>
            </p:nvGrpSpPr>
            <p:grpSpPr bwMode="auto">
              <a:xfrm>
                <a:off x="4106" y="2669"/>
                <a:ext cx="29" cy="180"/>
                <a:chOff x="4106" y="2669"/>
                <a:chExt cx="29" cy="180"/>
              </a:xfrm>
            </p:grpSpPr>
            <p:sp>
              <p:nvSpPr>
                <p:cNvPr id="45098" name="Freeform 168"/>
                <p:cNvSpPr>
                  <a:spLocks/>
                </p:cNvSpPr>
                <p:nvPr/>
              </p:nvSpPr>
              <p:spPr bwMode="auto">
                <a:xfrm>
                  <a:off x="4108" y="2669"/>
                  <a:ext cx="17" cy="17"/>
                </a:xfrm>
                <a:custGeom>
                  <a:avLst/>
                  <a:gdLst>
                    <a:gd name="T0" fmla="*/ 7 w 17"/>
                    <a:gd name="T1" fmla="*/ 0 h 17"/>
                    <a:gd name="T2" fmla="*/ 0 w 17"/>
                    <a:gd name="T3" fmla="*/ 16 h 17"/>
                    <a:gd name="T4" fmla="*/ 6 w 17"/>
                    <a:gd name="T5" fmla="*/ 10 h 17"/>
                    <a:gd name="T6" fmla="*/ 12 w 17"/>
                    <a:gd name="T7" fmla="*/ 12 h 17"/>
                    <a:gd name="T8" fmla="*/ 16 w 17"/>
                    <a:gd name="T9" fmla="*/ 15 h 17"/>
                    <a:gd name="T10" fmla="*/ 12 w 17"/>
                    <a:gd name="T11" fmla="*/ 0 h 17"/>
                    <a:gd name="T12" fmla="*/ 7 w 17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7"/>
                    <a:gd name="T23" fmla="*/ 17 w 17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7">
                      <a:moveTo>
                        <a:pt x="7" y="0"/>
                      </a:moveTo>
                      <a:lnTo>
                        <a:pt x="0" y="16"/>
                      </a:lnTo>
                      <a:lnTo>
                        <a:pt x="6" y="10"/>
                      </a:lnTo>
                      <a:lnTo>
                        <a:pt x="12" y="12"/>
                      </a:lnTo>
                      <a:lnTo>
                        <a:pt x="16" y="15"/>
                      </a:lnTo>
                      <a:lnTo>
                        <a:pt x="12" y="0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9" name="Freeform 169"/>
                <p:cNvSpPr>
                  <a:spLocks/>
                </p:cNvSpPr>
                <p:nvPr/>
              </p:nvSpPr>
              <p:spPr bwMode="auto">
                <a:xfrm>
                  <a:off x="4106" y="2669"/>
                  <a:ext cx="29" cy="180"/>
                </a:xfrm>
                <a:custGeom>
                  <a:avLst/>
                  <a:gdLst>
                    <a:gd name="T0" fmla="*/ 8 w 29"/>
                    <a:gd name="T1" fmla="*/ 0 h 180"/>
                    <a:gd name="T2" fmla="*/ 4 w 29"/>
                    <a:gd name="T3" fmla="*/ 11 h 180"/>
                    <a:gd name="T4" fmla="*/ 8 w 29"/>
                    <a:gd name="T5" fmla="*/ 17 h 180"/>
                    <a:gd name="T6" fmla="*/ 5 w 29"/>
                    <a:gd name="T7" fmla="*/ 27 h 180"/>
                    <a:gd name="T8" fmla="*/ 0 w 29"/>
                    <a:gd name="T9" fmla="*/ 80 h 180"/>
                    <a:gd name="T10" fmla="*/ 1 w 29"/>
                    <a:gd name="T11" fmla="*/ 110 h 180"/>
                    <a:gd name="T12" fmla="*/ 4 w 29"/>
                    <a:gd name="T13" fmla="*/ 144 h 180"/>
                    <a:gd name="T14" fmla="*/ 8 w 29"/>
                    <a:gd name="T15" fmla="*/ 166 h 180"/>
                    <a:gd name="T16" fmla="*/ 18 w 29"/>
                    <a:gd name="T17" fmla="*/ 179 h 180"/>
                    <a:gd name="T18" fmla="*/ 28 w 29"/>
                    <a:gd name="T19" fmla="*/ 165 h 180"/>
                    <a:gd name="T20" fmla="*/ 24 w 29"/>
                    <a:gd name="T21" fmla="*/ 97 h 180"/>
                    <a:gd name="T22" fmla="*/ 20 w 29"/>
                    <a:gd name="T23" fmla="*/ 25 h 180"/>
                    <a:gd name="T24" fmla="*/ 13 w 29"/>
                    <a:gd name="T25" fmla="*/ 18 h 180"/>
                    <a:gd name="T26" fmla="*/ 15 w 29"/>
                    <a:gd name="T27" fmla="*/ 14 h 180"/>
                    <a:gd name="T28" fmla="*/ 14 w 29"/>
                    <a:gd name="T29" fmla="*/ 0 h 180"/>
                    <a:gd name="T30" fmla="*/ 8 w 29"/>
                    <a:gd name="T31" fmla="*/ 0 h 18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9"/>
                    <a:gd name="T49" fmla="*/ 0 h 180"/>
                    <a:gd name="T50" fmla="*/ 29 w 29"/>
                    <a:gd name="T51" fmla="*/ 180 h 18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9" h="180">
                      <a:moveTo>
                        <a:pt x="8" y="0"/>
                      </a:moveTo>
                      <a:lnTo>
                        <a:pt x="4" y="11"/>
                      </a:lnTo>
                      <a:lnTo>
                        <a:pt x="8" y="17"/>
                      </a:lnTo>
                      <a:lnTo>
                        <a:pt x="5" y="27"/>
                      </a:lnTo>
                      <a:lnTo>
                        <a:pt x="0" y="80"/>
                      </a:lnTo>
                      <a:lnTo>
                        <a:pt x="1" y="110"/>
                      </a:lnTo>
                      <a:lnTo>
                        <a:pt x="4" y="144"/>
                      </a:lnTo>
                      <a:lnTo>
                        <a:pt x="8" y="166"/>
                      </a:lnTo>
                      <a:lnTo>
                        <a:pt x="18" y="179"/>
                      </a:lnTo>
                      <a:lnTo>
                        <a:pt x="28" y="165"/>
                      </a:lnTo>
                      <a:lnTo>
                        <a:pt x="24" y="97"/>
                      </a:lnTo>
                      <a:lnTo>
                        <a:pt x="20" y="25"/>
                      </a:lnTo>
                      <a:lnTo>
                        <a:pt x="13" y="18"/>
                      </a:lnTo>
                      <a:lnTo>
                        <a:pt x="15" y="14"/>
                      </a:lnTo>
                      <a:lnTo>
                        <a:pt x="14" y="0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C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7" name="Freeform 170"/>
              <p:cNvSpPr>
                <a:spLocks/>
              </p:cNvSpPr>
              <p:nvPr/>
            </p:nvSpPr>
            <p:spPr bwMode="auto">
              <a:xfrm>
                <a:off x="3997" y="2634"/>
                <a:ext cx="248" cy="227"/>
              </a:xfrm>
              <a:custGeom>
                <a:avLst/>
                <a:gdLst>
                  <a:gd name="T0" fmla="*/ 84 w 248"/>
                  <a:gd name="T1" fmla="*/ 7 h 227"/>
                  <a:gd name="T2" fmla="*/ 105 w 248"/>
                  <a:gd name="T3" fmla="*/ 69 h 227"/>
                  <a:gd name="T4" fmla="*/ 121 w 248"/>
                  <a:gd name="T5" fmla="*/ 130 h 227"/>
                  <a:gd name="T6" fmla="*/ 125 w 248"/>
                  <a:gd name="T7" fmla="*/ 174 h 227"/>
                  <a:gd name="T8" fmla="*/ 140 w 248"/>
                  <a:gd name="T9" fmla="*/ 122 h 227"/>
                  <a:gd name="T10" fmla="*/ 152 w 248"/>
                  <a:gd name="T11" fmla="*/ 0 h 227"/>
                  <a:gd name="T12" fmla="*/ 163 w 248"/>
                  <a:gd name="T13" fmla="*/ 10 h 227"/>
                  <a:gd name="T14" fmla="*/ 218 w 248"/>
                  <a:gd name="T15" fmla="*/ 23 h 227"/>
                  <a:gd name="T16" fmla="*/ 221 w 248"/>
                  <a:gd name="T17" fmla="*/ 25 h 227"/>
                  <a:gd name="T18" fmla="*/ 224 w 248"/>
                  <a:gd name="T19" fmla="*/ 28 h 227"/>
                  <a:gd name="T20" fmla="*/ 225 w 248"/>
                  <a:gd name="T21" fmla="*/ 32 h 227"/>
                  <a:gd name="T22" fmla="*/ 226 w 248"/>
                  <a:gd name="T23" fmla="*/ 36 h 227"/>
                  <a:gd name="T24" fmla="*/ 240 w 248"/>
                  <a:gd name="T25" fmla="*/ 87 h 227"/>
                  <a:gd name="T26" fmla="*/ 246 w 248"/>
                  <a:gd name="T27" fmla="*/ 118 h 227"/>
                  <a:gd name="T28" fmla="*/ 247 w 248"/>
                  <a:gd name="T29" fmla="*/ 148 h 227"/>
                  <a:gd name="T30" fmla="*/ 243 w 248"/>
                  <a:gd name="T31" fmla="*/ 157 h 227"/>
                  <a:gd name="T32" fmla="*/ 236 w 248"/>
                  <a:gd name="T33" fmla="*/ 193 h 227"/>
                  <a:gd name="T34" fmla="*/ 84 w 248"/>
                  <a:gd name="T35" fmla="*/ 193 h 227"/>
                  <a:gd name="T36" fmla="*/ 62 w 248"/>
                  <a:gd name="T37" fmla="*/ 218 h 227"/>
                  <a:gd name="T38" fmla="*/ 39 w 248"/>
                  <a:gd name="T39" fmla="*/ 226 h 227"/>
                  <a:gd name="T40" fmla="*/ 31 w 248"/>
                  <a:gd name="T41" fmla="*/ 225 h 227"/>
                  <a:gd name="T42" fmla="*/ 20 w 248"/>
                  <a:gd name="T43" fmla="*/ 219 h 227"/>
                  <a:gd name="T44" fmla="*/ 12 w 248"/>
                  <a:gd name="T45" fmla="*/ 207 h 227"/>
                  <a:gd name="T46" fmla="*/ 0 w 248"/>
                  <a:gd name="T47" fmla="*/ 158 h 227"/>
                  <a:gd name="T48" fmla="*/ 0 w 248"/>
                  <a:gd name="T49" fmla="*/ 143 h 227"/>
                  <a:gd name="T50" fmla="*/ 1 w 248"/>
                  <a:gd name="T51" fmla="*/ 101 h 227"/>
                  <a:gd name="T52" fmla="*/ 7 w 248"/>
                  <a:gd name="T53" fmla="*/ 90 h 227"/>
                  <a:gd name="T54" fmla="*/ 6 w 248"/>
                  <a:gd name="T55" fmla="*/ 81 h 227"/>
                  <a:gd name="T56" fmla="*/ 4 w 248"/>
                  <a:gd name="T57" fmla="*/ 74 h 227"/>
                  <a:gd name="T58" fmla="*/ 7 w 248"/>
                  <a:gd name="T59" fmla="*/ 62 h 227"/>
                  <a:gd name="T60" fmla="*/ 10 w 248"/>
                  <a:gd name="T61" fmla="*/ 55 h 227"/>
                  <a:gd name="T62" fmla="*/ 11 w 248"/>
                  <a:gd name="T63" fmla="*/ 40 h 227"/>
                  <a:gd name="T64" fmla="*/ 13 w 248"/>
                  <a:gd name="T65" fmla="*/ 36 h 227"/>
                  <a:gd name="T66" fmla="*/ 17 w 248"/>
                  <a:gd name="T67" fmla="*/ 33 h 227"/>
                  <a:gd name="T68" fmla="*/ 23 w 248"/>
                  <a:gd name="T69" fmla="*/ 31 h 227"/>
                  <a:gd name="T70" fmla="*/ 45 w 248"/>
                  <a:gd name="T71" fmla="*/ 21 h 227"/>
                  <a:gd name="T72" fmla="*/ 84 w 248"/>
                  <a:gd name="T73" fmla="*/ 7 h 2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8"/>
                  <a:gd name="T112" fmla="*/ 0 h 227"/>
                  <a:gd name="T113" fmla="*/ 248 w 248"/>
                  <a:gd name="T114" fmla="*/ 227 h 2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8" h="227">
                    <a:moveTo>
                      <a:pt x="84" y="7"/>
                    </a:moveTo>
                    <a:lnTo>
                      <a:pt x="105" y="69"/>
                    </a:lnTo>
                    <a:lnTo>
                      <a:pt x="121" y="130"/>
                    </a:lnTo>
                    <a:lnTo>
                      <a:pt x="125" y="174"/>
                    </a:lnTo>
                    <a:lnTo>
                      <a:pt x="140" y="122"/>
                    </a:lnTo>
                    <a:lnTo>
                      <a:pt x="152" y="0"/>
                    </a:lnTo>
                    <a:lnTo>
                      <a:pt x="163" y="10"/>
                    </a:lnTo>
                    <a:lnTo>
                      <a:pt x="218" y="23"/>
                    </a:lnTo>
                    <a:lnTo>
                      <a:pt x="221" y="25"/>
                    </a:lnTo>
                    <a:lnTo>
                      <a:pt x="224" y="28"/>
                    </a:lnTo>
                    <a:lnTo>
                      <a:pt x="225" y="32"/>
                    </a:lnTo>
                    <a:lnTo>
                      <a:pt x="226" y="36"/>
                    </a:lnTo>
                    <a:lnTo>
                      <a:pt x="240" y="87"/>
                    </a:lnTo>
                    <a:lnTo>
                      <a:pt x="246" y="118"/>
                    </a:lnTo>
                    <a:lnTo>
                      <a:pt x="247" y="148"/>
                    </a:lnTo>
                    <a:lnTo>
                      <a:pt x="243" y="157"/>
                    </a:lnTo>
                    <a:lnTo>
                      <a:pt x="236" y="193"/>
                    </a:lnTo>
                    <a:lnTo>
                      <a:pt x="84" y="193"/>
                    </a:lnTo>
                    <a:lnTo>
                      <a:pt x="62" y="218"/>
                    </a:lnTo>
                    <a:lnTo>
                      <a:pt x="39" y="226"/>
                    </a:lnTo>
                    <a:lnTo>
                      <a:pt x="31" y="225"/>
                    </a:lnTo>
                    <a:lnTo>
                      <a:pt x="20" y="219"/>
                    </a:lnTo>
                    <a:lnTo>
                      <a:pt x="12" y="207"/>
                    </a:lnTo>
                    <a:lnTo>
                      <a:pt x="0" y="158"/>
                    </a:lnTo>
                    <a:lnTo>
                      <a:pt x="0" y="143"/>
                    </a:lnTo>
                    <a:lnTo>
                      <a:pt x="1" y="101"/>
                    </a:lnTo>
                    <a:lnTo>
                      <a:pt x="7" y="90"/>
                    </a:lnTo>
                    <a:lnTo>
                      <a:pt x="6" y="81"/>
                    </a:lnTo>
                    <a:lnTo>
                      <a:pt x="4" y="74"/>
                    </a:lnTo>
                    <a:lnTo>
                      <a:pt x="7" y="62"/>
                    </a:lnTo>
                    <a:lnTo>
                      <a:pt x="10" y="55"/>
                    </a:lnTo>
                    <a:lnTo>
                      <a:pt x="11" y="4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23" y="31"/>
                    </a:lnTo>
                    <a:lnTo>
                      <a:pt x="45" y="21"/>
                    </a:lnTo>
                    <a:lnTo>
                      <a:pt x="84" y="7"/>
                    </a:lnTo>
                  </a:path>
                </a:pathLst>
              </a:custGeom>
              <a:solidFill>
                <a:srgbClr val="002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7" name="Group 171"/>
            <p:cNvGrpSpPr>
              <a:grpSpLocks/>
            </p:cNvGrpSpPr>
            <p:nvPr/>
          </p:nvGrpSpPr>
          <p:grpSpPr bwMode="auto">
            <a:xfrm>
              <a:off x="4054" y="2551"/>
              <a:ext cx="70" cy="90"/>
              <a:chOff x="4050" y="2693"/>
              <a:chExt cx="70" cy="95"/>
            </a:xfrm>
          </p:grpSpPr>
          <p:sp>
            <p:nvSpPr>
              <p:cNvPr id="45093" name="Freeform 172"/>
              <p:cNvSpPr>
                <a:spLocks/>
              </p:cNvSpPr>
              <p:nvPr/>
            </p:nvSpPr>
            <p:spPr bwMode="auto">
              <a:xfrm>
                <a:off x="4058" y="2693"/>
                <a:ext cx="62" cy="79"/>
              </a:xfrm>
              <a:custGeom>
                <a:avLst/>
                <a:gdLst>
                  <a:gd name="T0" fmla="*/ 0 w 62"/>
                  <a:gd name="T1" fmla="*/ 56 h 79"/>
                  <a:gd name="T2" fmla="*/ 6 w 62"/>
                  <a:gd name="T3" fmla="*/ 47 h 79"/>
                  <a:gd name="T4" fmla="*/ 5 w 62"/>
                  <a:gd name="T5" fmla="*/ 35 h 79"/>
                  <a:gd name="T6" fmla="*/ 9 w 62"/>
                  <a:gd name="T7" fmla="*/ 22 h 79"/>
                  <a:gd name="T8" fmla="*/ 17 w 62"/>
                  <a:gd name="T9" fmla="*/ 11 h 79"/>
                  <a:gd name="T10" fmla="*/ 18 w 62"/>
                  <a:gd name="T11" fmla="*/ 8 h 79"/>
                  <a:gd name="T12" fmla="*/ 22 w 62"/>
                  <a:gd name="T13" fmla="*/ 5 h 79"/>
                  <a:gd name="T14" fmla="*/ 25 w 62"/>
                  <a:gd name="T15" fmla="*/ 2 h 79"/>
                  <a:gd name="T16" fmla="*/ 29 w 62"/>
                  <a:gd name="T17" fmla="*/ 3 h 79"/>
                  <a:gd name="T18" fmla="*/ 27 w 62"/>
                  <a:gd name="T19" fmla="*/ 8 h 79"/>
                  <a:gd name="T20" fmla="*/ 24 w 62"/>
                  <a:gd name="T21" fmla="*/ 13 h 79"/>
                  <a:gd name="T22" fmla="*/ 21 w 62"/>
                  <a:gd name="T23" fmla="*/ 22 h 79"/>
                  <a:gd name="T24" fmla="*/ 31 w 62"/>
                  <a:gd name="T25" fmla="*/ 11 h 79"/>
                  <a:gd name="T26" fmla="*/ 48 w 62"/>
                  <a:gd name="T27" fmla="*/ 0 h 79"/>
                  <a:gd name="T28" fmla="*/ 51 w 62"/>
                  <a:gd name="T29" fmla="*/ 1 h 79"/>
                  <a:gd name="T30" fmla="*/ 51 w 62"/>
                  <a:gd name="T31" fmla="*/ 4 h 79"/>
                  <a:gd name="T32" fmla="*/ 48 w 62"/>
                  <a:gd name="T33" fmla="*/ 7 h 79"/>
                  <a:gd name="T34" fmla="*/ 54 w 62"/>
                  <a:gd name="T35" fmla="*/ 5 h 79"/>
                  <a:gd name="T36" fmla="*/ 59 w 62"/>
                  <a:gd name="T37" fmla="*/ 4 h 79"/>
                  <a:gd name="T38" fmla="*/ 61 w 62"/>
                  <a:gd name="T39" fmla="*/ 5 h 79"/>
                  <a:gd name="T40" fmla="*/ 60 w 62"/>
                  <a:gd name="T41" fmla="*/ 9 h 79"/>
                  <a:gd name="T42" fmla="*/ 56 w 62"/>
                  <a:gd name="T43" fmla="*/ 12 h 79"/>
                  <a:gd name="T44" fmla="*/ 43 w 62"/>
                  <a:gd name="T45" fmla="*/ 21 h 79"/>
                  <a:gd name="T46" fmla="*/ 49 w 62"/>
                  <a:gd name="T47" fmla="*/ 21 h 79"/>
                  <a:gd name="T48" fmla="*/ 52 w 62"/>
                  <a:gd name="T49" fmla="*/ 24 h 79"/>
                  <a:gd name="T50" fmla="*/ 54 w 62"/>
                  <a:gd name="T51" fmla="*/ 28 h 79"/>
                  <a:gd name="T52" fmla="*/ 54 w 62"/>
                  <a:gd name="T53" fmla="*/ 36 h 79"/>
                  <a:gd name="T54" fmla="*/ 48 w 62"/>
                  <a:gd name="T55" fmla="*/ 49 h 79"/>
                  <a:gd name="T56" fmla="*/ 48 w 62"/>
                  <a:gd name="T57" fmla="*/ 51 h 79"/>
                  <a:gd name="T58" fmla="*/ 43 w 62"/>
                  <a:gd name="T59" fmla="*/ 50 h 79"/>
                  <a:gd name="T60" fmla="*/ 43 w 62"/>
                  <a:gd name="T61" fmla="*/ 47 h 79"/>
                  <a:gd name="T62" fmla="*/ 36 w 62"/>
                  <a:gd name="T63" fmla="*/ 60 h 79"/>
                  <a:gd name="T64" fmla="*/ 31 w 62"/>
                  <a:gd name="T65" fmla="*/ 62 h 79"/>
                  <a:gd name="T66" fmla="*/ 24 w 62"/>
                  <a:gd name="T67" fmla="*/ 77 h 79"/>
                  <a:gd name="T68" fmla="*/ 12 w 62"/>
                  <a:gd name="T69" fmla="*/ 78 h 79"/>
                  <a:gd name="T70" fmla="*/ 4 w 62"/>
                  <a:gd name="T71" fmla="*/ 74 h 79"/>
                  <a:gd name="T72" fmla="*/ 0 w 62"/>
                  <a:gd name="T73" fmla="*/ 66 h 79"/>
                  <a:gd name="T74" fmla="*/ 0 w 62"/>
                  <a:gd name="T75" fmla="*/ 56 h 7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2"/>
                  <a:gd name="T115" fmla="*/ 0 h 79"/>
                  <a:gd name="T116" fmla="*/ 62 w 62"/>
                  <a:gd name="T117" fmla="*/ 79 h 7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2" h="79">
                    <a:moveTo>
                      <a:pt x="0" y="56"/>
                    </a:moveTo>
                    <a:lnTo>
                      <a:pt x="6" y="47"/>
                    </a:lnTo>
                    <a:lnTo>
                      <a:pt x="5" y="35"/>
                    </a:lnTo>
                    <a:lnTo>
                      <a:pt x="9" y="22"/>
                    </a:lnTo>
                    <a:lnTo>
                      <a:pt x="17" y="11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5" y="2"/>
                    </a:lnTo>
                    <a:lnTo>
                      <a:pt x="29" y="3"/>
                    </a:lnTo>
                    <a:lnTo>
                      <a:pt x="27" y="8"/>
                    </a:lnTo>
                    <a:lnTo>
                      <a:pt x="24" y="13"/>
                    </a:lnTo>
                    <a:lnTo>
                      <a:pt x="21" y="22"/>
                    </a:lnTo>
                    <a:lnTo>
                      <a:pt x="31" y="11"/>
                    </a:lnTo>
                    <a:lnTo>
                      <a:pt x="48" y="0"/>
                    </a:lnTo>
                    <a:lnTo>
                      <a:pt x="51" y="1"/>
                    </a:lnTo>
                    <a:lnTo>
                      <a:pt x="51" y="4"/>
                    </a:lnTo>
                    <a:lnTo>
                      <a:pt x="48" y="7"/>
                    </a:lnTo>
                    <a:lnTo>
                      <a:pt x="54" y="5"/>
                    </a:lnTo>
                    <a:lnTo>
                      <a:pt x="59" y="4"/>
                    </a:lnTo>
                    <a:lnTo>
                      <a:pt x="61" y="5"/>
                    </a:lnTo>
                    <a:lnTo>
                      <a:pt x="60" y="9"/>
                    </a:lnTo>
                    <a:lnTo>
                      <a:pt x="56" y="12"/>
                    </a:lnTo>
                    <a:lnTo>
                      <a:pt x="43" y="21"/>
                    </a:lnTo>
                    <a:lnTo>
                      <a:pt x="49" y="21"/>
                    </a:lnTo>
                    <a:lnTo>
                      <a:pt x="52" y="24"/>
                    </a:lnTo>
                    <a:lnTo>
                      <a:pt x="54" y="28"/>
                    </a:lnTo>
                    <a:lnTo>
                      <a:pt x="54" y="36"/>
                    </a:lnTo>
                    <a:lnTo>
                      <a:pt x="48" y="49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36" y="60"/>
                    </a:lnTo>
                    <a:lnTo>
                      <a:pt x="31" y="62"/>
                    </a:lnTo>
                    <a:lnTo>
                      <a:pt x="24" y="77"/>
                    </a:lnTo>
                    <a:lnTo>
                      <a:pt x="12" y="78"/>
                    </a:lnTo>
                    <a:lnTo>
                      <a:pt x="4" y="74"/>
                    </a:lnTo>
                    <a:lnTo>
                      <a:pt x="0" y="66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C08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094" name="Freeform 173"/>
              <p:cNvSpPr>
                <a:spLocks/>
              </p:cNvSpPr>
              <p:nvPr/>
            </p:nvSpPr>
            <p:spPr bwMode="auto">
              <a:xfrm>
                <a:off x="4050" y="2747"/>
                <a:ext cx="40" cy="41"/>
              </a:xfrm>
              <a:custGeom>
                <a:avLst/>
                <a:gdLst>
                  <a:gd name="T0" fmla="*/ 7 w 40"/>
                  <a:gd name="T1" fmla="*/ 0 h 41"/>
                  <a:gd name="T2" fmla="*/ 7 w 40"/>
                  <a:gd name="T3" fmla="*/ 6 h 41"/>
                  <a:gd name="T4" fmla="*/ 9 w 40"/>
                  <a:gd name="T5" fmla="*/ 12 h 41"/>
                  <a:gd name="T6" fmla="*/ 12 w 40"/>
                  <a:gd name="T7" fmla="*/ 16 h 41"/>
                  <a:gd name="T8" fmla="*/ 16 w 40"/>
                  <a:gd name="T9" fmla="*/ 20 h 41"/>
                  <a:gd name="T10" fmla="*/ 20 w 40"/>
                  <a:gd name="T11" fmla="*/ 21 h 41"/>
                  <a:gd name="T12" fmla="*/ 25 w 40"/>
                  <a:gd name="T13" fmla="*/ 22 h 41"/>
                  <a:gd name="T14" fmla="*/ 31 w 40"/>
                  <a:gd name="T15" fmla="*/ 23 h 41"/>
                  <a:gd name="T16" fmla="*/ 36 w 40"/>
                  <a:gd name="T17" fmla="*/ 22 h 41"/>
                  <a:gd name="T18" fmla="*/ 39 w 40"/>
                  <a:gd name="T19" fmla="*/ 21 h 41"/>
                  <a:gd name="T20" fmla="*/ 31 w 40"/>
                  <a:gd name="T21" fmla="*/ 37 h 41"/>
                  <a:gd name="T22" fmla="*/ 26 w 40"/>
                  <a:gd name="T23" fmla="*/ 38 h 41"/>
                  <a:gd name="T24" fmla="*/ 19 w 40"/>
                  <a:gd name="T25" fmla="*/ 40 h 41"/>
                  <a:gd name="T26" fmla="*/ 13 w 40"/>
                  <a:gd name="T27" fmla="*/ 39 h 41"/>
                  <a:gd name="T28" fmla="*/ 9 w 40"/>
                  <a:gd name="T29" fmla="*/ 37 h 41"/>
                  <a:gd name="T30" fmla="*/ 5 w 40"/>
                  <a:gd name="T31" fmla="*/ 35 h 41"/>
                  <a:gd name="T32" fmla="*/ 1 w 40"/>
                  <a:gd name="T33" fmla="*/ 30 h 41"/>
                  <a:gd name="T34" fmla="*/ 0 w 40"/>
                  <a:gd name="T35" fmla="*/ 24 h 41"/>
                  <a:gd name="T36" fmla="*/ 0 w 40"/>
                  <a:gd name="T37" fmla="*/ 17 h 41"/>
                  <a:gd name="T38" fmla="*/ 0 w 40"/>
                  <a:gd name="T39" fmla="*/ 12 h 41"/>
                  <a:gd name="T40" fmla="*/ 7 w 40"/>
                  <a:gd name="T41" fmla="*/ 0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0"/>
                  <a:gd name="T64" fmla="*/ 0 h 41"/>
                  <a:gd name="T65" fmla="*/ 40 w 40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0" h="41">
                    <a:moveTo>
                      <a:pt x="7" y="0"/>
                    </a:moveTo>
                    <a:lnTo>
                      <a:pt x="7" y="6"/>
                    </a:lnTo>
                    <a:lnTo>
                      <a:pt x="9" y="12"/>
                    </a:lnTo>
                    <a:lnTo>
                      <a:pt x="12" y="16"/>
                    </a:lnTo>
                    <a:lnTo>
                      <a:pt x="16" y="20"/>
                    </a:lnTo>
                    <a:lnTo>
                      <a:pt x="20" y="21"/>
                    </a:lnTo>
                    <a:lnTo>
                      <a:pt x="25" y="22"/>
                    </a:lnTo>
                    <a:lnTo>
                      <a:pt x="31" y="23"/>
                    </a:lnTo>
                    <a:lnTo>
                      <a:pt x="36" y="22"/>
                    </a:lnTo>
                    <a:lnTo>
                      <a:pt x="39" y="21"/>
                    </a:lnTo>
                    <a:lnTo>
                      <a:pt x="31" y="37"/>
                    </a:lnTo>
                    <a:lnTo>
                      <a:pt x="26" y="38"/>
                    </a:lnTo>
                    <a:lnTo>
                      <a:pt x="19" y="40"/>
                    </a:lnTo>
                    <a:lnTo>
                      <a:pt x="13" y="39"/>
                    </a:lnTo>
                    <a:lnTo>
                      <a:pt x="9" y="37"/>
                    </a:lnTo>
                    <a:lnTo>
                      <a:pt x="5" y="35"/>
                    </a:lnTo>
                    <a:lnTo>
                      <a:pt x="1" y="30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8" name="Group 174"/>
            <p:cNvGrpSpPr>
              <a:grpSpLocks/>
            </p:cNvGrpSpPr>
            <p:nvPr/>
          </p:nvGrpSpPr>
          <p:grpSpPr bwMode="auto">
            <a:xfrm>
              <a:off x="4056" y="2409"/>
              <a:ext cx="100" cy="112"/>
              <a:chOff x="4052" y="2543"/>
              <a:chExt cx="100" cy="118"/>
            </a:xfrm>
          </p:grpSpPr>
          <p:grpSp>
            <p:nvGrpSpPr>
              <p:cNvPr id="45089" name="Group 175"/>
              <p:cNvGrpSpPr>
                <a:grpSpLocks/>
              </p:cNvGrpSpPr>
              <p:nvPr/>
            </p:nvGrpSpPr>
            <p:grpSpPr bwMode="auto">
              <a:xfrm>
                <a:off x="4058" y="2545"/>
                <a:ext cx="94" cy="116"/>
                <a:chOff x="4058" y="2545"/>
                <a:chExt cx="94" cy="116"/>
              </a:xfrm>
            </p:grpSpPr>
            <p:sp>
              <p:nvSpPr>
                <p:cNvPr id="45091" name="Freeform 176"/>
                <p:cNvSpPr>
                  <a:spLocks/>
                </p:cNvSpPr>
                <p:nvPr/>
              </p:nvSpPr>
              <p:spPr bwMode="auto">
                <a:xfrm>
                  <a:off x="4058" y="2545"/>
                  <a:ext cx="94" cy="116"/>
                </a:xfrm>
                <a:custGeom>
                  <a:avLst/>
                  <a:gdLst>
                    <a:gd name="T0" fmla="*/ 0 w 94"/>
                    <a:gd name="T1" fmla="*/ 30 h 116"/>
                    <a:gd name="T2" fmla="*/ 3 w 94"/>
                    <a:gd name="T3" fmla="*/ 24 h 116"/>
                    <a:gd name="T4" fmla="*/ 5 w 94"/>
                    <a:gd name="T5" fmla="*/ 19 h 116"/>
                    <a:gd name="T6" fmla="*/ 11 w 94"/>
                    <a:gd name="T7" fmla="*/ 14 h 116"/>
                    <a:gd name="T8" fmla="*/ 13 w 94"/>
                    <a:gd name="T9" fmla="*/ 12 h 116"/>
                    <a:gd name="T10" fmla="*/ 21 w 94"/>
                    <a:gd name="T11" fmla="*/ 7 h 116"/>
                    <a:gd name="T12" fmla="*/ 28 w 94"/>
                    <a:gd name="T13" fmla="*/ 5 h 116"/>
                    <a:gd name="T14" fmla="*/ 35 w 94"/>
                    <a:gd name="T15" fmla="*/ 2 h 116"/>
                    <a:gd name="T16" fmla="*/ 43 w 94"/>
                    <a:gd name="T17" fmla="*/ 1 h 116"/>
                    <a:gd name="T18" fmla="*/ 51 w 94"/>
                    <a:gd name="T19" fmla="*/ 0 h 116"/>
                    <a:gd name="T20" fmla="*/ 59 w 94"/>
                    <a:gd name="T21" fmla="*/ 2 h 116"/>
                    <a:gd name="T22" fmla="*/ 66 w 94"/>
                    <a:gd name="T23" fmla="*/ 4 h 116"/>
                    <a:gd name="T24" fmla="*/ 70 w 94"/>
                    <a:gd name="T25" fmla="*/ 7 h 116"/>
                    <a:gd name="T26" fmla="*/ 75 w 94"/>
                    <a:gd name="T27" fmla="*/ 11 h 116"/>
                    <a:gd name="T28" fmla="*/ 79 w 94"/>
                    <a:gd name="T29" fmla="*/ 15 h 116"/>
                    <a:gd name="T30" fmla="*/ 82 w 94"/>
                    <a:gd name="T31" fmla="*/ 21 h 116"/>
                    <a:gd name="T32" fmla="*/ 84 w 94"/>
                    <a:gd name="T33" fmla="*/ 26 h 116"/>
                    <a:gd name="T34" fmla="*/ 86 w 94"/>
                    <a:gd name="T35" fmla="*/ 34 h 116"/>
                    <a:gd name="T36" fmla="*/ 87 w 94"/>
                    <a:gd name="T37" fmla="*/ 42 h 116"/>
                    <a:gd name="T38" fmla="*/ 89 w 94"/>
                    <a:gd name="T39" fmla="*/ 51 h 116"/>
                    <a:gd name="T40" fmla="*/ 91 w 94"/>
                    <a:gd name="T41" fmla="*/ 65 h 116"/>
                    <a:gd name="T42" fmla="*/ 93 w 94"/>
                    <a:gd name="T43" fmla="*/ 78 h 116"/>
                    <a:gd name="T44" fmla="*/ 92 w 94"/>
                    <a:gd name="T45" fmla="*/ 87 h 116"/>
                    <a:gd name="T46" fmla="*/ 91 w 94"/>
                    <a:gd name="T47" fmla="*/ 96 h 116"/>
                    <a:gd name="T48" fmla="*/ 88 w 94"/>
                    <a:gd name="T49" fmla="*/ 104 h 116"/>
                    <a:gd name="T50" fmla="*/ 79 w 94"/>
                    <a:gd name="T51" fmla="*/ 111 h 116"/>
                    <a:gd name="T52" fmla="*/ 69 w 94"/>
                    <a:gd name="T53" fmla="*/ 114 h 116"/>
                    <a:gd name="T54" fmla="*/ 58 w 94"/>
                    <a:gd name="T55" fmla="*/ 115 h 116"/>
                    <a:gd name="T56" fmla="*/ 47 w 94"/>
                    <a:gd name="T57" fmla="*/ 114 h 116"/>
                    <a:gd name="T58" fmla="*/ 39 w 94"/>
                    <a:gd name="T59" fmla="*/ 110 h 116"/>
                    <a:gd name="T60" fmla="*/ 26 w 94"/>
                    <a:gd name="T61" fmla="*/ 102 h 116"/>
                    <a:gd name="T62" fmla="*/ 16 w 94"/>
                    <a:gd name="T63" fmla="*/ 91 h 116"/>
                    <a:gd name="T64" fmla="*/ 9 w 94"/>
                    <a:gd name="T65" fmla="*/ 80 h 116"/>
                    <a:gd name="T66" fmla="*/ 4 w 94"/>
                    <a:gd name="T67" fmla="*/ 75 h 116"/>
                    <a:gd name="T68" fmla="*/ 4 w 94"/>
                    <a:gd name="T69" fmla="*/ 70 h 116"/>
                    <a:gd name="T70" fmla="*/ 7 w 94"/>
                    <a:gd name="T71" fmla="*/ 70 h 116"/>
                    <a:gd name="T72" fmla="*/ 3 w 94"/>
                    <a:gd name="T73" fmla="*/ 64 h 116"/>
                    <a:gd name="T74" fmla="*/ 1 w 94"/>
                    <a:gd name="T75" fmla="*/ 56 h 116"/>
                    <a:gd name="T76" fmla="*/ 0 w 94"/>
                    <a:gd name="T77" fmla="*/ 47 h 116"/>
                    <a:gd name="T78" fmla="*/ 0 w 94"/>
                    <a:gd name="T79" fmla="*/ 39 h 116"/>
                    <a:gd name="T80" fmla="*/ 0 w 94"/>
                    <a:gd name="T81" fmla="*/ 30 h 1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94"/>
                    <a:gd name="T124" fmla="*/ 0 h 116"/>
                    <a:gd name="T125" fmla="*/ 94 w 94"/>
                    <a:gd name="T126" fmla="*/ 116 h 1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94" h="116">
                      <a:moveTo>
                        <a:pt x="0" y="30"/>
                      </a:moveTo>
                      <a:lnTo>
                        <a:pt x="3" y="24"/>
                      </a:lnTo>
                      <a:lnTo>
                        <a:pt x="5" y="19"/>
                      </a:lnTo>
                      <a:lnTo>
                        <a:pt x="11" y="14"/>
                      </a:lnTo>
                      <a:lnTo>
                        <a:pt x="13" y="12"/>
                      </a:lnTo>
                      <a:lnTo>
                        <a:pt x="21" y="7"/>
                      </a:lnTo>
                      <a:lnTo>
                        <a:pt x="28" y="5"/>
                      </a:lnTo>
                      <a:lnTo>
                        <a:pt x="35" y="2"/>
                      </a:lnTo>
                      <a:lnTo>
                        <a:pt x="43" y="1"/>
                      </a:ln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4"/>
                      </a:lnTo>
                      <a:lnTo>
                        <a:pt x="70" y="7"/>
                      </a:lnTo>
                      <a:lnTo>
                        <a:pt x="75" y="11"/>
                      </a:lnTo>
                      <a:lnTo>
                        <a:pt x="79" y="15"/>
                      </a:lnTo>
                      <a:lnTo>
                        <a:pt x="82" y="21"/>
                      </a:lnTo>
                      <a:lnTo>
                        <a:pt x="84" y="26"/>
                      </a:lnTo>
                      <a:lnTo>
                        <a:pt x="86" y="34"/>
                      </a:lnTo>
                      <a:lnTo>
                        <a:pt x="87" y="42"/>
                      </a:lnTo>
                      <a:lnTo>
                        <a:pt x="89" y="51"/>
                      </a:lnTo>
                      <a:lnTo>
                        <a:pt x="91" y="65"/>
                      </a:lnTo>
                      <a:lnTo>
                        <a:pt x="93" y="78"/>
                      </a:lnTo>
                      <a:lnTo>
                        <a:pt x="92" y="87"/>
                      </a:lnTo>
                      <a:lnTo>
                        <a:pt x="91" y="96"/>
                      </a:lnTo>
                      <a:lnTo>
                        <a:pt x="88" y="104"/>
                      </a:lnTo>
                      <a:lnTo>
                        <a:pt x="79" y="111"/>
                      </a:lnTo>
                      <a:lnTo>
                        <a:pt x="69" y="114"/>
                      </a:lnTo>
                      <a:lnTo>
                        <a:pt x="58" y="115"/>
                      </a:lnTo>
                      <a:lnTo>
                        <a:pt x="47" y="114"/>
                      </a:lnTo>
                      <a:lnTo>
                        <a:pt x="39" y="110"/>
                      </a:lnTo>
                      <a:lnTo>
                        <a:pt x="26" y="102"/>
                      </a:lnTo>
                      <a:lnTo>
                        <a:pt x="16" y="91"/>
                      </a:lnTo>
                      <a:lnTo>
                        <a:pt x="9" y="80"/>
                      </a:lnTo>
                      <a:lnTo>
                        <a:pt x="4" y="75"/>
                      </a:lnTo>
                      <a:lnTo>
                        <a:pt x="4" y="70"/>
                      </a:lnTo>
                      <a:lnTo>
                        <a:pt x="7" y="70"/>
                      </a:lnTo>
                      <a:lnTo>
                        <a:pt x="3" y="64"/>
                      </a:lnTo>
                      <a:lnTo>
                        <a:pt x="1" y="56"/>
                      </a:lnTo>
                      <a:lnTo>
                        <a:pt x="0" y="47"/>
                      </a:lnTo>
                      <a:lnTo>
                        <a:pt x="0" y="39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8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2" name="Freeform 177"/>
                <p:cNvSpPr>
                  <a:spLocks/>
                </p:cNvSpPr>
                <p:nvPr/>
              </p:nvSpPr>
              <p:spPr bwMode="auto">
                <a:xfrm>
                  <a:off x="4061" y="2559"/>
                  <a:ext cx="90" cy="102"/>
                </a:xfrm>
                <a:custGeom>
                  <a:avLst/>
                  <a:gdLst>
                    <a:gd name="T0" fmla="*/ 32 w 90"/>
                    <a:gd name="T1" fmla="*/ 46 h 102"/>
                    <a:gd name="T2" fmla="*/ 40 w 90"/>
                    <a:gd name="T3" fmla="*/ 42 h 102"/>
                    <a:gd name="T4" fmla="*/ 51 w 90"/>
                    <a:gd name="T5" fmla="*/ 42 h 102"/>
                    <a:gd name="T6" fmla="*/ 55 w 90"/>
                    <a:gd name="T7" fmla="*/ 48 h 102"/>
                    <a:gd name="T8" fmla="*/ 59 w 90"/>
                    <a:gd name="T9" fmla="*/ 60 h 102"/>
                    <a:gd name="T10" fmla="*/ 66 w 90"/>
                    <a:gd name="T11" fmla="*/ 67 h 102"/>
                    <a:gd name="T12" fmla="*/ 61 w 90"/>
                    <a:gd name="T13" fmla="*/ 46 h 102"/>
                    <a:gd name="T14" fmla="*/ 67 w 90"/>
                    <a:gd name="T15" fmla="*/ 35 h 102"/>
                    <a:gd name="T16" fmla="*/ 65 w 90"/>
                    <a:gd name="T17" fmla="*/ 8 h 102"/>
                    <a:gd name="T18" fmla="*/ 77 w 90"/>
                    <a:gd name="T19" fmla="*/ 13 h 102"/>
                    <a:gd name="T20" fmla="*/ 82 w 90"/>
                    <a:gd name="T21" fmla="*/ 44 h 102"/>
                    <a:gd name="T22" fmla="*/ 76 w 90"/>
                    <a:gd name="T23" fmla="*/ 53 h 102"/>
                    <a:gd name="T24" fmla="*/ 70 w 90"/>
                    <a:gd name="T25" fmla="*/ 60 h 102"/>
                    <a:gd name="T26" fmla="*/ 77 w 90"/>
                    <a:gd name="T27" fmla="*/ 71 h 102"/>
                    <a:gd name="T28" fmla="*/ 81 w 90"/>
                    <a:gd name="T29" fmla="*/ 85 h 102"/>
                    <a:gd name="T30" fmla="*/ 84 w 90"/>
                    <a:gd name="T31" fmla="*/ 66 h 102"/>
                    <a:gd name="T32" fmla="*/ 83 w 90"/>
                    <a:gd name="T33" fmla="*/ 57 h 102"/>
                    <a:gd name="T34" fmla="*/ 87 w 90"/>
                    <a:gd name="T35" fmla="*/ 51 h 102"/>
                    <a:gd name="T36" fmla="*/ 88 w 90"/>
                    <a:gd name="T37" fmla="*/ 78 h 102"/>
                    <a:gd name="T38" fmla="*/ 80 w 90"/>
                    <a:gd name="T39" fmla="*/ 93 h 102"/>
                    <a:gd name="T40" fmla="*/ 65 w 90"/>
                    <a:gd name="T41" fmla="*/ 100 h 102"/>
                    <a:gd name="T42" fmla="*/ 45 w 90"/>
                    <a:gd name="T43" fmla="*/ 100 h 102"/>
                    <a:gd name="T44" fmla="*/ 28 w 90"/>
                    <a:gd name="T45" fmla="*/ 92 h 102"/>
                    <a:gd name="T46" fmla="*/ 12 w 90"/>
                    <a:gd name="T47" fmla="*/ 77 h 102"/>
                    <a:gd name="T48" fmla="*/ 0 w 90"/>
                    <a:gd name="T49" fmla="*/ 61 h 102"/>
                    <a:gd name="T50" fmla="*/ 4 w 90"/>
                    <a:gd name="T51" fmla="*/ 56 h 102"/>
                    <a:gd name="T52" fmla="*/ 22 w 90"/>
                    <a:gd name="T53" fmla="*/ 58 h 102"/>
                    <a:gd name="T54" fmla="*/ 31 w 90"/>
                    <a:gd name="T55" fmla="*/ 67 h 102"/>
                    <a:gd name="T56" fmla="*/ 41 w 90"/>
                    <a:gd name="T57" fmla="*/ 68 h 102"/>
                    <a:gd name="T58" fmla="*/ 40 w 90"/>
                    <a:gd name="T59" fmla="*/ 79 h 102"/>
                    <a:gd name="T60" fmla="*/ 45 w 90"/>
                    <a:gd name="T61" fmla="*/ 92 h 102"/>
                    <a:gd name="T62" fmla="*/ 46 w 90"/>
                    <a:gd name="T63" fmla="*/ 76 h 102"/>
                    <a:gd name="T64" fmla="*/ 52 w 90"/>
                    <a:gd name="T65" fmla="*/ 66 h 102"/>
                    <a:gd name="T66" fmla="*/ 52 w 90"/>
                    <a:gd name="T67" fmla="*/ 64 h 102"/>
                    <a:gd name="T68" fmla="*/ 51 w 90"/>
                    <a:gd name="T69" fmla="*/ 56 h 102"/>
                    <a:gd name="T70" fmla="*/ 41 w 90"/>
                    <a:gd name="T71" fmla="*/ 59 h 102"/>
                    <a:gd name="T72" fmla="*/ 28 w 90"/>
                    <a:gd name="T73" fmla="*/ 57 h 102"/>
                    <a:gd name="T74" fmla="*/ 12 w 90"/>
                    <a:gd name="T75" fmla="*/ 54 h 102"/>
                    <a:gd name="T76" fmla="*/ 32 w 90"/>
                    <a:gd name="T77" fmla="*/ 19 h 10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0"/>
                    <a:gd name="T118" fmla="*/ 0 h 102"/>
                    <a:gd name="T119" fmla="*/ 90 w 90"/>
                    <a:gd name="T120" fmla="*/ 102 h 10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0" h="102">
                      <a:moveTo>
                        <a:pt x="32" y="19"/>
                      </a:moveTo>
                      <a:lnTo>
                        <a:pt x="32" y="46"/>
                      </a:lnTo>
                      <a:lnTo>
                        <a:pt x="35" y="44"/>
                      </a:lnTo>
                      <a:lnTo>
                        <a:pt x="40" y="42"/>
                      </a:lnTo>
                      <a:lnTo>
                        <a:pt x="47" y="41"/>
                      </a:lnTo>
                      <a:lnTo>
                        <a:pt x="51" y="42"/>
                      </a:lnTo>
                      <a:lnTo>
                        <a:pt x="50" y="44"/>
                      </a:lnTo>
                      <a:lnTo>
                        <a:pt x="55" y="48"/>
                      </a:lnTo>
                      <a:lnTo>
                        <a:pt x="59" y="55"/>
                      </a:lnTo>
                      <a:lnTo>
                        <a:pt x="59" y="60"/>
                      </a:lnTo>
                      <a:lnTo>
                        <a:pt x="61" y="65"/>
                      </a:lnTo>
                      <a:lnTo>
                        <a:pt x="66" y="67"/>
                      </a:lnTo>
                      <a:lnTo>
                        <a:pt x="67" y="63"/>
                      </a:lnTo>
                      <a:lnTo>
                        <a:pt x="61" y="46"/>
                      </a:lnTo>
                      <a:lnTo>
                        <a:pt x="60" y="36"/>
                      </a:lnTo>
                      <a:lnTo>
                        <a:pt x="67" y="35"/>
                      </a:lnTo>
                      <a:lnTo>
                        <a:pt x="64" y="29"/>
                      </a:lnTo>
                      <a:lnTo>
                        <a:pt x="65" y="8"/>
                      </a:lnTo>
                      <a:lnTo>
                        <a:pt x="68" y="0"/>
                      </a:lnTo>
                      <a:lnTo>
                        <a:pt x="77" y="13"/>
                      </a:lnTo>
                      <a:lnTo>
                        <a:pt x="83" y="33"/>
                      </a:lnTo>
                      <a:lnTo>
                        <a:pt x="82" y="44"/>
                      </a:lnTo>
                      <a:lnTo>
                        <a:pt x="78" y="50"/>
                      </a:lnTo>
                      <a:lnTo>
                        <a:pt x="76" y="53"/>
                      </a:lnTo>
                      <a:lnTo>
                        <a:pt x="69" y="56"/>
                      </a:lnTo>
                      <a:lnTo>
                        <a:pt x="70" y="60"/>
                      </a:lnTo>
                      <a:lnTo>
                        <a:pt x="75" y="66"/>
                      </a:lnTo>
                      <a:lnTo>
                        <a:pt x="77" y="71"/>
                      </a:lnTo>
                      <a:lnTo>
                        <a:pt x="79" y="78"/>
                      </a:lnTo>
                      <a:lnTo>
                        <a:pt x="81" y="85"/>
                      </a:lnTo>
                      <a:lnTo>
                        <a:pt x="83" y="72"/>
                      </a:lnTo>
                      <a:lnTo>
                        <a:pt x="84" y="66"/>
                      </a:lnTo>
                      <a:lnTo>
                        <a:pt x="84" y="63"/>
                      </a:lnTo>
                      <a:lnTo>
                        <a:pt x="83" y="57"/>
                      </a:lnTo>
                      <a:lnTo>
                        <a:pt x="84" y="54"/>
                      </a:lnTo>
                      <a:lnTo>
                        <a:pt x="87" y="51"/>
                      </a:lnTo>
                      <a:lnTo>
                        <a:pt x="89" y="64"/>
                      </a:lnTo>
                      <a:lnTo>
                        <a:pt x="88" y="78"/>
                      </a:lnTo>
                      <a:lnTo>
                        <a:pt x="85" y="88"/>
                      </a:lnTo>
                      <a:lnTo>
                        <a:pt x="80" y="93"/>
                      </a:lnTo>
                      <a:lnTo>
                        <a:pt x="72" y="98"/>
                      </a:lnTo>
                      <a:lnTo>
                        <a:pt x="65" y="100"/>
                      </a:lnTo>
                      <a:lnTo>
                        <a:pt x="55" y="101"/>
                      </a:lnTo>
                      <a:lnTo>
                        <a:pt x="45" y="100"/>
                      </a:lnTo>
                      <a:lnTo>
                        <a:pt x="40" y="98"/>
                      </a:lnTo>
                      <a:lnTo>
                        <a:pt x="28" y="92"/>
                      </a:lnTo>
                      <a:lnTo>
                        <a:pt x="21" y="86"/>
                      </a:lnTo>
                      <a:lnTo>
                        <a:pt x="12" y="77"/>
                      </a:lnTo>
                      <a:lnTo>
                        <a:pt x="7" y="68"/>
                      </a:lnTo>
                      <a:lnTo>
                        <a:pt x="0" y="61"/>
                      </a:lnTo>
                      <a:lnTo>
                        <a:pt x="1" y="56"/>
                      </a:lnTo>
                      <a:lnTo>
                        <a:pt x="4" y="56"/>
                      </a:lnTo>
                      <a:lnTo>
                        <a:pt x="0" y="51"/>
                      </a:lnTo>
                      <a:lnTo>
                        <a:pt x="22" y="58"/>
                      </a:lnTo>
                      <a:lnTo>
                        <a:pt x="26" y="62"/>
                      </a:lnTo>
                      <a:lnTo>
                        <a:pt x="31" y="67"/>
                      </a:lnTo>
                      <a:lnTo>
                        <a:pt x="34" y="68"/>
                      </a:lnTo>
                      <a:lnTo>
                        <a:pt x="41" y="68"/>
                      </a:lnTo>
                      <a:lnTo>
                        <a:pt x="40" y="74"/>
                      </a:lnTo>
                      <a:lnTo>
                        <a:pt x="40" y="79"/>
                      </a:lnTo>
                      <a:lnTo>
                        <a:pt x="42" y="85"/>
                      </a:lnTo>
                      <a:lnTo>
                        <a:pt x="45" y="92"/>
                      </a:lnTo>
                      <a:lnTo>
                        <a:pt x="44" y="84"/>
                      </a:lnTo>
                      <a:lnTo>
                        <a:pt x="46" y="76"/>
                      </a:lnTo>
                      <a:lnTo>
                        <a:pt x="48" y="69"/>
                      </a:lnTo>
                      <a:lnTo>
                        <a:pt x="52" y="66"/>
                      </a:lnTo>
                      <a:lnTo>
                        <a:pt x="54" y="65"/>
                      </a:lnTo>
                      <a:lnTo>
                        <a:pt x="52" y="64"/>
                      </a:lnTo>
                      <a:lnTo>
                        <a:pt x="51" y="61"/>
                      </a:lnTo>
                      <a:lnTo>
                        <a:pt x="51" y="56"/>
                      </a:lnTo>
                      <a:lnTo>
                        <a:pt x="46" y="58"/>
                      </a:lnTo>
                      <a:lnTo>
                        <a:pt x="41" y="59"/>
                      </a:lnTo>
                      <a:lnTo>
                        <a:pt x="34" y="59"/>
                      </a:lnTo>
                      <a:lnTo>
                        <a:pt x="28" y="57"/>
                      </a:lnTo>
                      <a:lnTo>
                        <a:pt x="21" y="57"/>
                      </a:lnTo>
                      <a:lnTo>
                        <a:pt x="12" y="54"/>
                      </a:lnTo>
                      <a:lnTo>
                        <a:pt x="8" y="29"/>
                      </a:lnTo>
                      <a:lnTo>
                        <a:pt x="32" y="19"/>
                      </a:lnTo>
                    </a:path>
                  </a:pathLst>
                </a:custGeom>
                <a:solidFill>
                  <a:srgbClr val="804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0" name="Freeform 178"/>
              <p:cNvSpPr>
                <a:spLocks/>
              </p:cNvSpPr>
              <p:nvPr/>
            </p:nvSpPr>
            <p:spPr bwMode="auto">
              <a:xfrm>
                <a:off x="4052" y="2543"/>
                <a:ext cx="100" cy="81"/>
              </a:xfrm>
              <a:custGeom>
                <a:avLst/>
                <a:gdLst>
                  <a:gd name="T0" fmla="*/ 10 w 100"/>
                  <a:gd name="T1" fmla="*/ 71 h 81"/>
                  <a:gd name="T2" fmla="*/ 6 w 100"/>
                  <a:gd name="T3" fmla="*/ 64 h 81"/>
                  <a:gd name="T4" fmla="*/ 3 w 100"/>
                  <a:gd name="T5" fmla="*/ 58 h 81"/>
                  <a:gd name="T6" fmla="*/ 1 w 100"/>
                  <a:gd name="T7" fmla="*/ 49 h 81"/>
                  <a:gd name="T8" fmla="*/ 0 w 100"/>
                  <a:gd name="T9" fmla="*/ 41 h 81"/>
                  <a:gd name="T10" fmla="*/ 0 w 100"/>
                  <a:gd name="T11" fmla="*/ 30 h 81"/>
                  <a:gd name="T12" fmla="*/ 3 w 100"/>
                  <a:gd name="T13" fmla="*/ 25 h 81"/>
                  <a:gd name="T14" fmla="*/ 9 w 100"/>
                  <a:gd name="T15" fmla="*/ 16 h 81"/>
                  <a:gd name="T16" fmla="*/ 16 w 100"/>
                  <a:gd name="T17" fmla="*/ 11 h 81"/>
                  <a:gd name="T18" fmla="*/ 26 w 100"/>
                  <a:gd name="T19" fmla="*/ 6 h 81"/>
                  <a:gd name="T20" fmla="*/ 39 w 100"/>
                  <a:gd name="T21" fmla="*/ 2 h 81"/>
                  <a:gd name="T22" fmla="*/ 53 w 100"/>
                  <a:gd name="T23" fmla="*/ 0 h 81"/>
                  <a:gd name="T24" fmla="*/ 63 w 100"/>
                  <a:gd name="T25" fmla="*/ 1 h 81"/>
                  <a:gd name="T26" fmla="*/ 71 w 100"/>
                  <a:gd name="T27" fmla="*/ 3 h 81"/>
                  <a:gd name="T28" fmla="*/ 76 w 100"/>
                  <a:gd name="T29" fmla="*/ 8 h 81"/>
                  <a:gd name="T30" fmla="*/ 80 w 100"/>
                  <a:gd name="T31" fmla="*/ 8 h 81"/>
                  <a:gd name="T32" fmla="*/ 86 w 100"/>
                  <a:gd name="T33" fmla="*/ 12 h 81"/>
                  <a:gd name="T34" fmla="*/ 90 w 100"/>
                  <a:gd name="T35" fmla="*/ 16 h 81"/>
                  <a:gd name="T36" fmla="*/ 92 w 100"/>
                  <a:gd name="T37" fmla="*/ 23 h 81"/>
                  <a:gd name="T38" fmla="*/ 95 w 100"/>
                  <a:gd name="T39" fmla="*/ 29 h 81"/>
                  <a:gd name="T40" fmla="*/ 98 w 100"/>
                  <a:gd name="T41" fmla="*/ 36 h 81"/>
                  <a:gd name="T42" fmla="*/ 99 w 100"/>
                  <a:gd name="T43" fmla="*/ 46 h 81"/>
                  <a:gd name="T44" fmla="*/ 98 w 100"/>
                  <a:gd name="T45" fmla="*/ 52 h 81"/>
                  <a:gd name="T46" fmla="*/ 97 w 100"/>
                  <a:gd name="T47" fmla="*/ 58 h 81"/>
                  <a:gd name="T48" fmla="*/ 95 w 100"/>
                  <a:gd name="T49" fmla="*/ 63 h 81"/>
                  <a:gd name="T50" fmla="*/ 93 w 100"/>
                  <a:gd name="T51" fmla="*/ 48 h 81"/>
                  <a:gd name="T52" fmla="*/ 82 w 100"/>
                  <a:gd name="T53" fmla="*/ 31 h 81"/>
                  <a:gd name="T54" fmla="*/ 79 w 100"/>
                  <a:gd name="T55" fmla="*/ 24 h 81"/>
                  <a:gd name="T56" fmla="*/ 73 w 100"/>
                  <a:gd name="T57" fmla="*/ 26 h 81"/>
                  <a:gd name="T58" fmla="*/ 58 w 100"/>
                  <a:gd name="T59" fmla="*/ 27 h 81"/>
                  <a:gd name="T60" fmla="*/ 53 w 100"/>
                  <a:gd name="T61" fmla="*/ 30 h 81"/>
                  <a:gd name="T62" fmla="*/ 42 w 100"/>
                  <a:gd name="T63" fmla="*/ 48 h 81"/>
                  <a:gd name="T64" fmla="*/ 37 w 100"/>
                  <a:gd name="T65" fmla="*/ 49 h 81"/>
                  <a:gd name="T66" fmla="*/ 26 w 100"/>
                  <a:gd name="T67" fmla="*/ 49 h 81"/>
                  <a:gd name="T68" fmla="*/ 23 w 100"/>
                  <a:gd name="T69" fmla="*/ 51 h 81"/>
                  <a:gd name="T70" fmla="*/ 21 w 100"/>
                  <a:gd name="T71" fmla="*/ 55 h 81"/>
                  <a:gd name="T72" fmla="*/ 24 w 100"/>
                  <a:gd name="T73" fmla="*/ 64 h 81"/>
                  <a:gd name="T74" fmla="*/ 25 w 100"/>
                  <a:gd name="T75" fmla="*/ 71 h 81"/>
                  <a:gd name="T76" fmla="*/ 25 w 100"/>
                  <a:gd name="T77" fmla="*/ 80 h 81"/>
                  <a:gd name="T78" fmla="*/ 12 w 100"/>
                  <a:gd name="T79" fmla="*/ 71 h 81"/>
                  <a:gd name="T80" fmla="*/ 10 w 100"/>
                  <a:gd name="T81" fmla="*/ 71 h 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"/>
                  <a:gd name="T124" fmla="*/ 0 h 81"/>
                  <a:gd name="T125" fmla="*/ 100 w 100"/>
                  <a:gd name="T126" fmla="*/ 81 h 8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" h="81">
                    <a:moveTo>
                      <a:pt x="10" y="71"/>
                    </a:moveTo>
                    <a:lnTo>
                      <a:pt x="6" y="64"/>
                    </a:lnTo>
                    <a:lnTo>
                      <a:pt x="3" y="58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0"/>
                    </a:lnTo>
                    <a:lnTo>
                      <a:pt x="3" y="25"/>
                    </a:lnTo>
                    <a:lnTo>
                      <a:pt x="9" y="16"/>
                    </a:lnTo>
                    <a:lnTo>
                      <a:pt x="16" y="11"/>
                    </a:lnTo>
                    <a:lnTo>
                      <a:pt x="26" y="6"/>
                    </a:lnTo>
                    <a:lnTo>
                      <a:pt x="39" y="2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6" y="8"/>
                    </a:lnTo>
                    <a:lnTo>
                      <a:pt x="80" y="8"/>
                    </a:lnTo>
                    <a:lnTo>
                      <a:pt x="86" y="12"/>
                    </a:lnTo>
                    <a:lnTo>
                      <a:pt x="90" y="16"/>
                    </a:lnTo>
                    <a:lnTo>
                      <a:pt x="92" y="23"/>
                    </a:lnTo>
                    <a:lnTo>
                      <a:pt x="95" y="29"/>
                    </a:lnTo>
                    <a:lnTo>
                      <a:pt x="98" y="36"/>
                    </a:lnTo>
                    <a:lnTo>
                      <a:pt x="99" y="46"/>
                    </a:lnTo>
                    <a:lnTo>
                      <a:pt x="98" y="52"/>
                    </a:lnTo>
                    <a:lnTo>
                      <a:pt x="97" y="58"/>
                    </a:lnTo>
                    <a:lnTo>
                      <a:pt x="95" y="63"/>
                    </a:lnTo>
                    <a:lnTo>
                      <a:pt x="93" y="48"/>
                    </a:lnTo>
                    <a:lnTo>
                      <a:pt x="82" y="31"/>
                    </a:lnTo>
                    <a:lnTo>
                      <a:pt x="79" y="24"/>
                    </a:lnTo>
                    <a:lnTo>
                      <a:pt x="73" y="26"/>
                    </a:lnTo>
                    <a:lnTo>
                      <a:pt x="58" y="27"/>
                    </a:lnTo>
                    <a:lnTo>
                      <a:pt x="53" y="30"/>
                    </a:lnTo>
                    <a:lnTo>
                      <a:pt x="42" y="48"/>
                    </a:lnTo>
                    <a:lnTo>
                      <a:pt x="37" y="49"/>
                    </a:lnTo>
                    <a:lnTo>
                      <a:pt x="26" y="49"/>
                    </a:lnTo>
                    <a:lnTo>
                      <a:pt x="23" y="51"/>
                    </a:lnTo>
                    <a:lnTo>
                      <a:pt x="21" y="55"/>
                    </a:lnTo>
                    <a:lnTo>
                      <a:pt x="24" y="64"/>
                    </a:lnTo>
                    <a:lnTo>
                      <a:pt x="25" y="71"/>
                    </a:lnTo>
                    <a:lnTo>
                      <a:pt x="25" y="80"/>
                    </a:lnTo>
                    <a:lnTo>
                      <a:pt x="12" y="71"/>
                    </a:lnTo>
                    <a:lnTo>
                      <a:pt x="10" y="71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81" name="Rectangle 179"/>
          <p:cNvSpPr>
            <a:spLocks noChangeArrowheads="1"/>
          </p:cNvSpPr>
          <p:nvPr/>
        </p:nvSpPr>
        <p:spPr bwMode="auto">
          <a:xfrm>
            <a:off x="273563" y="5147896"/>
            <a:ext cx="979806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>
                <a:latin typeface="FuturaA Bk BT" pitchFamily="34" charset="0"/>
              </a:rPr>
              <a:t>Maintenance</a:t>
            </a:r>
          </a:p>
        </p:txBody>
      </p:sp>
      <p:sp>
        <p:nvSpPr>
          <p:cNvPr id="45082" name="Rectangle 180"/>
          <p:cNvSpPr>
            <a:spLocks noChangeArrowheads="1"/>
          </p:cNvSpPr>
          <p:nvPr/>
        </p:nvSpPr>
        <p:spPr bwMode="auto">
          <a:xfrm>
            <a:off x="5117123" y="5187462"/>
            <a:ext cx="3956538" cy="1001556"/>
          </a:xfrm>
          <a:prstGeom prst="rect">
            <a:avLst/>
          </a:prstGeom>
          <a:noFill/>
          <a:ln w="12700">
            <a:solidFill>
              <a:srgbClr val="0020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Service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: 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Expected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system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,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considering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the system as a black-box (no information on the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implementation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).</a:t>
            </a:r>
          </a:p>
        </p:txBody>
      </p:sp>
      <p:sp>
        <p:nvSpPr>
          <p:cNvPr id="45083" name="AutoShape 181"/>
          <p:cNvSpPr>
            <a:spLocks noChangeArrowheads="1"/>
          </p:cNvSpPr>
          <p:nvPr/>
        </p:nvSpPr>
        <p:spPr bwMode="auto">
          <a:xfrm rot="15978914">
            <a:off x="6625140" y="4083949"/>
            <a:ext cx="422031" cy="492369"/>
          </a:xfrm>
          <a:prstGeom prst="downArrow">
            <a:avLst>
              <a:gd name="adj1" fmla="val 50000"/>
              <a:gd name="adj2" fmla="val 29167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84" name="Rectangle 182"/>
          <p:cNvSpPr>
            <a:spLocks noChangeArrowheads="1"/>
          </p:cNvSpPr>
          <p:nvPr/>
        </p:nvSpPr>
        <p:spPr bwMode="auto">
          <a:xfrm>
            <a:off x="6228184" y="4629283"/>
            <a:ext cx="1178578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</a:t>
            </a:r>
          </a:p>
        </p:txBody>
      </p:sp>
      <p:sp>
        <p:nvSpPr>
          <p:cNvPr id="45085" name="Text Box 183"/>
          <p:cNvSpPr txBox="1">
            <a:spLocks noChangeArrowheads="1"/>
          </p:cNvSpPr>
          <p:nvPr/>
        </p:nvSpPr>
        <p:spPr bwMode="auto">
          <a:xfrm>
            <a:off x="3798277" y="2221523"/>
            <a:ext cx="102143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292" dirty="0" err="1">
                <a:solidFill>
                  <a:schemeClr val="hlink"/>
                </a:solidFill>
                <a:latin typeface="FuturaA Bk BT" pitchFamily="34" charset="0"/>
              </a:rPr>
              <a:t>Constraints</a:t>
            </a:r>
            <a:endParaRPr lang="fr-FR" altLang="en-US" sz="1292" dirty="0">
              <a:solidFill>
                <a:schemeClr val="hlink"/>
              </a:solidFill>
              <a:latin typeface="Futura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3001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: Principal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923928" y="2566116"/>
            <a:ext cx="1753344" cy="1033264"/>
          </a:xfrm>
          <a:prstGeom prst="rect">
            <a:avLst/>
          </a:prstGeom>
          <a:solidFill>
            <a:schemeClr val="accent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TOS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75656" y="1184571"/>
            <a:ext cx="1296144" cy="859354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Civil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Security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Command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Center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87705" y="2923614"/>
            <a:ext cx="1296144" cy="675765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Fire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Fighting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b="1" dirty="0">
                <a:latin typeface="Tahoma" pitchFamily="34" charset="0"/>
              </a:rPr>
              <a:t>Servi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ces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923928" y="1035813"/>
            <a:ext cx="1944216" cy="1008112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b="1" dirty="0">
                <a:latin typeface="Tahoma" pitchFamily="34" charset="0"/>
              </a:rPr>
              <a:t>Forest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381128" y="1513653"/>
            <a:ext cx="1296144" cy="381514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400" b="1" dirty="0">
                <a:latin typeface="Tahoma" pitchFamily="34" charset="0"/>
              </a:rPr>
              <a:t>Forest </a:t>
            </a:r>
            <a:r>
              <a:rPr lang="fr-FR" sz="1400" b="1" dirty="0" err="1">
                <a:latin typeface="Tahoma" pitchFamily="34" charset="0"/>
              </a:rPr>
              <a:t>Fire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2771800" y="1614248"/>
            <a:ext cx="1777285" cy="1672642"/>
          </a:xfrm>
          <a:custGeom>
            <a:avLst/>
            <a:gdLst>
              <a:gd name="T0" fmla="*/ 0 w 1116"/>
              <a:gd name="T1" fmla="*/ 0 h 1117"/>
              <a:gd name="T2" fmla="*/ 579635938 w 1116"/>
              <a:gd name="T3" fmla="*/ 178930250 h 1117"/>
              <a:gd name="T4" fmla="*/ 1340723125 w 1116"/>
              <a:gd name="T5" fmla="*/ 536792336 h 1117"/>
              <a:gd name="T6" fmla="*/ 2147483647 w 1116"/>
              <a:gd name="T7" fmla="*/ 1093747504 h 1117"/>
              <a:gd name="T8" fmla="*/ 2147483647 w 1116"/>
              <a:gd name="T9" fmla="*/ 1809471677 h 1117"/>
              <a:gd name="T10" fmla="*/ 2147483647 w 1116"/>
              <a:gd name="T11" fmla="*/ 2147483647 h 1117"/>
              <a:gd name="T12" fmla="*/ 2144653763 w 1116"/>
              <a:gd name="T13" fmla="*/ 2147483647 h 1117"/>
              <a:gd name="T14" fmla="*/ 1360884375 w 1116"/>
              <a:gd name="T15" fmla="*/ 2147483647 h 1117"/>
              <a:gd name="T16" fmla="*/ 713205013 w 1116"/>
              <a:gd name="T17" fmla="*/ 2147483647 h 111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16" h="1117">
                <a:moveTo>
                  <a:pt x="0" y="0"/>
                </a:moveTo>
                <a:lnTo>
                  <a:pt x="230" y="71"/>
                </a:lnTo>
                <a:lnTo>
                  <a:pt x="532" y="213"/>
                </a:lnTo>
                <a:lnTo>
                  <a:pt x="966" y="434"/>
                </a:lnTo>
                <a:lnTo>
                  <a:pt x="1116" y="718"/>
                </a:lnTo>
                <a:lnTo>
                  <a:pt x="1028" y="1028"/>
                </a:lnTo>
                <a:lnTo>
                  <a:pt x="851" y="1108"/>
                </a:lnTo>
                <a:lnTo>
                  <a:pt x="540" y="1117"/>
                </a:lnTo>
                <a:lnTo>
                  <a:pt x="283" y="1099"/>
                </a:lnTo>
              </a:path>
            </a:pathLst>
          </a:cu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2653048" y="1811922"/>
            <a:ext cx="2292439" cy="958947"/>
          </a:xfrm>
          <a:custGeom>
            <a:avLst/>
            <a:gdLst>
              <a:gd name="connsiteX0" fmla="*/ 2292439 w 2292439"/>
              <a:gd name="connsiteY0" fmla="*/ 0 h 958947"/>
              <a:gd name="connsiteX1" fmla="*/ 2279560 w 2292439"/>
              <a:gd name="connsiteY1" fmla="*/ 373488 h 958947"/>
              <a:gd name="connsiteX2" fmla="*/ 2266682 w 2292439"/>
              <a:gd name="connsiteY2" fmla="*/ 476519 h 958947"/>
              <a:gd name="connsiteX3" fmla="*/ 2215166 w 2292439"/>
              <a:gd name="connsiteY3" fmla="*/ 618186 h 958947"/>
              <a:gd name="connsiteX4" fmla="*/ 2137893 w 2292439"/>
              <a:gd name="connsiteY4" fmla="*/ 798490 h 958947"/>
              <a:gd name="connsiteX5" fmla="*/ 2047741 w 2292439"/>
              <a:gd name="connsiteY5" fmla="*/ 901521 h 958947"/>
              <a:gd name="connsiteX6" fmla="*/ 1983346 w 2292439"/>
              <a:gd name="connsiteY6" fmla="*/ 914400 h 958947"/>
              <a:gd name="connsiteX7" fmla="*/ 1571222 w 2292439"/>
              <a:gd name="connsiteY7" fmla="*/ 927279 h 958947"/>
              <a:gd name="connsiteX8" fmla="*/ 1481070 w 2292439"/>
              <a:gd name="connsiteY8" fmla="*/ 914400 h 958947"/>
              <a:gd name="connsiteX9" fmla="*/ 1352282 w 2292439"/>
              <a:gd name="connsiteY9" fmla="*/ 901521 h 958947"/>
              <a:gd name="connsiteX10" fmla="*/ 1313645 w 2292439"/>
              <a:gd name="connsiteY10" fmla="*/ 875764 h 958947"/>
              <a:gd name="connsiteX11" fmla="*/ 1210614 w 2292439"/>
              <a:gd name="connsiteY11" fmla="*/ 850006 h 958947"/>
              <a:gd name="connsiteX12" fmla="*/ 1081825 w 2292439"/>
              <a:gd name="connsiteY12" fmla="*/ 811369 h 958947"/>
              <a:gd name="connsiteX13" fmla="*/ 1030310 w 2292439"/>
              <a:gd name="connsiteY13" fmla="*/ 785611 h 958947"/>
              <a:gd name="connsiteX14" fmla="*/ 940158 w 2292439"/>
              <a:gd name="connsiteY14" fmla="*/ 746975 h 958947"/>
              <a:gd name="connsiteX15" fmla="*/ 862884 w 2292439"/>
              <a:gd name="connsiteY15" fmla="*/ 669702 h 958947"/>
              <a:gd name="connsiteX16" fmla="*/ 811369 w 2292439"/>
              <a:gd name="connsiteY16" fmla="*/ 643944 h 958947"/>
              <a:gd name="connsiteX17" fmla="*/ 759853 w 2292439"/>
              <a:gd name="connsiteY17" fmla="*/ 605307 h 958947"/>
              <a:gd name="connsiteX18" fmla="*/ 721217 w 2292439"/>
              <a:gd name="connsiteY18" fmla="*/ 579550 h 958947"/>
              <a:gd name="connsiteX19" fmla="*/ 656822 w 2292439"/>
              <a:gd name="connsiteY19" fmla="*/ 528034 h 958947"/>
              <a:gd name="connsiteX20" fmla="*/ 579549 w 2292439"/>
              <a:gd name="connsiteY20" fmla="*/ 476519 h 958947"/>
              <a:gd name="connsiteX21" fmla="*/ 540913 w 2292439"/>
              <a:gd name="connsiteY21" fmla="*/ 450761 h 958947"/>
              <a:gd name="connsiteX22" fmla="*/ 502276 w 2292439"/>
              <a:gd name="connsiteY22" fmla="*/ 399245 h 958947"/>
              <a:gd name="connsiteX23" fmla="*/ 373487 w 2292439"/>
              <a:gd name="connsiteY23" fmla="*/ 309093 h 958947"/>
              <a:gd name="connsiteX24" fmla="*/ 334851 w 2292439"/>
              <a:gd name="connsiteY24" fmla="*/ 283335 h 958947"/>
              <a:gd name="connsiteX25" fmla="*/ 218941 w 2292439"/>
              <a:gd name="connsiteY25" fmla="*/ 180304 h 958947"/>
              <a:gd name="connsiteX26" fmla="*/ 167425 w 2292439"/>
              <a:gd name="connsiteY26" fmla="*/ 167426 h 958947"/>
              <a:gd name="connsiteX27" fmla="*/ 128789 w 2292439"/>
              <a:gd name="connsiteY27" fmla="*/ 141668 h 958947"/>
              <a:gd name="connsiteX28" fmla="*/ 51515 w 2292439"/>
              <a:gd name="connsiteY28" fmla="*/ 115910 h 958947"/>
              <a:gd name="connsiteX29" fmla="*/ 0 w 2292439"/>
              <a:gd name="connsiteY29" fmla="*/ 90152 h 95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92439" h="958947">
                <a:moveTo>
                  <a:pt x="2292439" y="0"/>
                </a:moveTo>
                <a:cubicBezTo>
                  <a:pt x="2288146" y="124496"/>
                  <a:pt x="2286283" y="249100"/>
                  <a:pt x="2279560" y="373488"/>
                </a:cubicBezTo>
                <a:cubicBezTo>
                  <a:pt x="2277692" y="408048"/>
                  <a:pt x="2273934" y="442676"/>
                  <a:pt x="2266682" y="476519"/>
                </a:cubicBezTo>
                <a:cubicBezTo>
                  <a:pt x="2256879" y="522268"/>
                  <a:pt x="2231198" y="574099"/>
                  <a:pt x="2215166" y="618186"/>
                </a:cubicBezTo>
                <a:cubicBezTo>
                  <a:pt x="2187691" y="693740"/>
                  <a:pt x="2186806" y="725121"/>
                  <a:pt x="2137893" y="798490"/>
                </a:cubicBezTo>
                <a:cubicBezTo>
                  <a:pt x="2111181" y="838558"/>
                  <a:pt x="2095441" y="883634"/>
                  <a:pt x="2047741" y="901521"/>
                </a:cubicBezTo>
                <a:cubicBezTo>
                  <a:pt x="2027245" y="909207"/>
                  <a:pt x="2004811" y="910107"/>
                  <a:pt x="1983346" y="914400"/>
                </a:cubicBezTo>
                <a:cubicBezTo>
                  <a:pt x="1826582" y="992784"/>
                  <a:pt x="1936410" y="948147"/>
                  <a:pt x="1571222" y="927279"/>
                </a:cubicBezTo>
                <a:cubicBezTo>
                  <a:pt x="1540916" y="925547"/>
                  <a:pt x="1511218" y="917947"/>
                  <a:pt x="1481070" y="914400"/>
                </a:cubicBezTo>
                <a:cubicBezTo>
                  <a:pt x="1438222" y="909359"/>
                  <a:pt x="1395211" y="905814"/>
                  <a:pt x="1352282" y="901521"/>
                </a:cubicBezTo>
                <a:cubicBezTo>
                  <a:pt x="1339403" y="892935"/>
                  <a:pt x="1327489" y="882686"/>
                  <a:pt x="1313645" y="875764"/>
                </a:cubicBezTo>
                <a:cubicBezTo>
                  <a:pt x="1287243" y="862563"/>
                  <a:pt x="1235108" y="854905"/>
                  <a:pt x="1210614" y="850006"/>
                </a:cubicBezTo>
                <a:cubicBezTo>
                  <a:pt x="1088582" y="788990"/>
                  <a:pt x="1242179" y="859476"/>
                  <a:pt x="1081825" y="811369"/>
                </a:cubicBezTo>
                <a:cubicBezTo>
                  <a:pt x="1063436" y="805852"/>
                  <a:pt x="1047956" y="793174"/>
                  <a:pt x="1030310" y="785611"/>
                </a:cubicBezTo>
                <a:cubicBezTo>
                  <a:pt x="995234" y="770579"/>
                  <a:pt x="973021" y="773266"/>
                  <a:pt x="940158" y="746975"/>
                </a:cubicBezTo>
                <a:cubicBezTo>
                  <a:pt x="911713" y="724219"/>
                  <a:pt x="895465" y="685993"/>
                  <a:pt x="862884" y="669702"/>
                </a:cubicBezTo>
                <a:cubicBezTo>
                  <a:pt x="845712" y="661116"/>
                  <a:pt x="827649" y="654119"/>
                  <a:pt x="811369" y="643944"/>
                </a:cubicBezTo>
                <a:cubicBezTo>
                  <a:pt x="793167" y="632567"/>
                  <a:pt x="777320" y="617783"/>
                  <a:pt x="759853" y="605307"/>
                </a:cubicBezTo>
                <a:cubicBezTo>
                  <a:pt x="747258" y="596311"/>
                  <a:pt x="733600" y="588837"/>
                  <a:pt x="721217" y="579550"/>
                </a:cubicBezTo>
                <a:cubicBezTo>
                  <a:pt x="699226" y="563057"/>
                  <a:pt x="679053" y="544202"/>
                  <a:pt x="656822" y="528034"/>
                </a:cubicBezTo>
                <a:cubicBezTo>
                  <a:pt x="631786" y="509826"/>
                  <a:pt x="605307" y="493691"/>
                  <a:pt x="579549" y="476519"/>
                </a:cubicBezTo>
                <a:cubicBezTo>
                  <a:pt x="566670" y="467933"/>
                  <a:pt x="550200" y="463144"/>
                  <a:pt x="540913" y="450761"/>
                </a:cubicBezTo>
                <a:cubicBezTo>
                  <a:pt x="528034" y="433589"/>
                  <a:pt x="517454" y="414423"/>
                  <a:pt x="502276" y="399245"/>
                </a:cubicBezTo>
                <a:cubicBezTo>
                  <a:pt x="483211" y="380180"/>
                  <a:pt x="386101" y="317502"/>
                  <a:pt x="373487" y="309093"/>
                </a:cubicBezTo>
                <a:cubicBezTo>
                  <a:pt x="360608" y="300507"/>
                  <a:pt x="345796" y="294280"/>
                  <a:pt x="334851" y="283335"/>
                </a:cubicBezTo>
                <a:cubicBezTo>
                  <a:pt x="314246" y="262731"/>
                  <a:pt x="259156" y="197539"/>
                  <a:pt x="218941" y="180304"/>
                </a:cubicBezTo>
                <a:cubicBezTo>
                  <a:pt x="202672" y="173332"/>
                  <a:pt x="184597" y="171719"/>
                  <a:pt x="167425" y="167426"/>
                </a:cubicBezTo>
                <a:cubicBezTo>
                  <a:pt x="154546" y="158840"/>
                  <a:pt x="142933" y="147954"/>
                  <a:pt x="128789" y="141668"/>
                </a:cubicBezTo>
                <a:cubicBezTo>
                  <a:pt x="103978" y="130641"/>
                  <a:pt x="51515" y="115910"/>
                  <a:pt x="51515" y="115910"/>
                </a:cubicBezTo>
                <a:cubicBezTo>
                  <a:pt x="9307" y="87771"/>
                  <a:pt x="28357" y="90152"/>
                  <a:pt x="0" y="90152"/>
                </a:cubicBezTo>
              </a:path>
            </a:pathLst>
          </a:custGeom>
          <a:noFill/>
          <a:ln w="127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524259" y="1953590"/>
            <a:ext cx="1687133" cy="773662"/>
          </a:xfrm>
          <a:custGeom>
            <a:avLst/>
            <a:gdLst>
              <a:gd name="connsiteX0" fmla="*/ 1622738 w 1687133"/>
              <a:gd name="connsiteY0" fmla="*/ 0 h 773662"/>
              <a:gd name="connsiteX1" fmla="*/ 1674254 w 1687133"/>
              <a:gd name="connsiteY1" fmla="*/ 141667 h 773662"/>
              <a:gd name="connsiteX2" fmla="*/ 1687133 w 1687133"/>
              <a:gd name="connsiteY2" fmla="*/ 206062 h 773662"/>
              <a:gd name="connsiteX3" fmla="*/ 1661375 w 1687133"/>
              <a:gd name="connsiteY3" fmla="*/ 528034 h 773662"/>
              <a:gd name="connsiteX4" fmla="*/ 1622738 w 1687133"/>
              <a:gd name="connsiteY4" fmla="*/ 669701 h 773662"/>
              <a:gd name="connsiteX5" fmla="*/ 1545465 w 1687133"/>
              <a:gd name="connsiteY5" fmla="*/ 721217 h 773662"/>
              <a:gd name="connsiteX6" fmla="*/ 1442434 w 1687133"/>
              <a:gd name="connsiteY6" fmla="*/ 746974 h 773662"/>
              <a:gd name="connsiteX7" fmla="*/ 1403797 w 1687133"/>
              <a:gd name="connsiteY7" fmla="*/ 772732 h 773662"/>
              <a:gd name="connsiteX8" fmla="*/ 1043189 w 1687133"/>
              <a:gd name="connsiteY8" fmla="*/ 759853 h 773662"/>
              <a:gd name="connsiteX9" fmla="*/ 1004552 w 1687133"/>
              <a:gd name="connsiteY9" fmla="*/ 746974 h 773662"/>
              <a:gd name="connsiteX10" fmla="*/ 927279 w 1687133"/>
              <a:gd name="connsiteY10" fmla="*/ 734096 h 773662"/>
              <a:gd name="connsiteX11" fmla="*/ 811369 w 1687133"/>
              <a:gd name="connsiteY11" fmla="*/ 708338 h 773662"/>
              <a:gd name="connsiteX12" fmla="*/ 721217 w 1687133"/>
              <a:gd name="connsiteY12" fmla="*/ 656822 h 773662"/>
              <a:gd name="connsiteX13" fmla="*/ 669702 w 1687133"/>
              <a:gd name="connsiteY13" fmla="*/ 631065 h 773662"/>
              <a:gd name="connsiteX14" fmla="*/ 618186 w 1687133"/>
              <a:gd name="connsiteY14" fmla="*/ 579549 h 773662"/>
              <a:gd name="connsiteX15" fmla="*/ 579549 w 1687133"/>
              <a:gd name="connsiteY15" fmla="*/ 566670 h 773662"/>
              <a:gd name="connsiteX16" fmla="*/ 540913 w 1687133"/>
              <a:gd name="connsiteY16" fmla="*/ 540912 h 773662"/>
              <a:gd name="connsiteX17" fmla="*/ 437882 w 1687133"/>
              <a:gd name="connsiteY17" fmla="*/ 463639 h 773662"/>
              <a:gd name="connsiteX18" fmla="*/ 399245 w 1687133"/>
              <a:gd name="connsiteY18" fmla="*/ 412124 h 773662"/>
              <a:gd name="connsiteX19" fmla="*/ 373487 w 1687133"/>
              <a:gd name="connsiteY19" fmla="*/ 373487 h 773662"/>
              <a:gd name="connsiteX20" fmla="*/ 334851 w 1687133"/>
              <a:gd name="connsiteY20" fmla="*/ 347729 h 773662"/>
              <a:gd name="connsiteX21" fmla="*/ 296214 w 1687133"/>
              <a:gd name="connsiteY21" fmla="*/ 309093 h 773662"/>
              <a:gd name="connsiteX22" fmla="*/ 257578 w 1687133"/>
              <a:gd name="connsiteY22" fmla="*/ 283335 h 773662"/>
              <a:gd name="connsiteX23" fmla="*/ 218941 w 1687133"/>
              <a:gd name="connsiteY23" fmla="*/ 244698 h 773662"/>
              <a:gd name="connsiteX24" fmla="*/ 128789 w 1687133"/>
              <a:gd name="connsiteY24" fmla="*/ 206062 h 773662"/>
              <a:gd name="connsiteX25" fmla="*/ 51516 w 1687133"/>
              <a:gd name="connsiteY25" fmla="*/ 154546 h 773662"/>
              <a:gd name="connsiteX26" fmla="*/ 0 w 1687133"/>
              <a:gd name="connsiteY26" fmla="*/ 115910 h 77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87133" h="773662">
                <a:moveTo>
                  <a:pt x="1622738" y="0"/>
                </a:moveTo>
                <a:cubicBezTo>
                  <a:pt x="1636054" y="33290"/>
                  <a:pt x="1667640" y="108599"/>
                  <a:pt x="1674254" y="141667"/>
                </a:cubicBezTo>
                <a:lnTo>
                  <a:pt x="1687133" y="206062"/>
                </a:lnTo>
                <a:cubicBezTo>
                  <a:pt x="1668040" y="607008"/>
                  <a:pt x="1697197" y="366835"/>
                  <a:pt x="1661375" y="528034"/>
                </a:cubicBezTo>
                <a:cubicBezTo>
                  <a:pt x="1656834" y="548466"/>
                  <a:pt x="1638471" y="659212"/>
                  <a:pt x="1622738" y="669701"/>
                </a:cubicBezTo>
                <a:cubicBezTo>
                  <a:pt x="1596980" y="686873"/>
                  <a:pt x="1575498" y="713709"/>
                  <a:pt x="1545465" y="721217"/>
                </a:cubicBezTo>
                <a:lnTo>
                  <a:pt x="1442434" y="746974"/>
                </a:lnTo>
                <a:cubicBezTo>
                  <a:pt x="1429555" y="755560"/>
                  <a:pt x="1419268" y="772233"/>
                  <a:pt x="1403797" y="772732"/>
                </a:cubicBezTo>
                <a:cubicBezTo>
                  <a:pt x="1283580" y="776610"/>
                  <a:pt x="1163219" y="767597"/>
                  <a:pt x="1043189" y="759853"/>
                </a:cubicBezTo>
                <a:cubicBezTo>
                  <a:pt x="1029642" y="758979"/>
                  <a:pt x="1017804" y="749919"/>
                  <a:pt x="1004552" y="746974"/>
                </a:cubicBezTo>
                <a:cubicBezTo>
                  <a:pt x="979061" y="741309"/>
                  <a:pt x="952971" y="738767"/>
                  <a:pt x="927279" y="734096"/>
                </a:cubicBezTo>
                <a:cubicBezTo>
                  <a:pt x="867336" y="723198"/>
                  <a:pt x="866487" y="722117"/>
                  <a:pt x="811369" y="708338"/>
                </a:cubicBezTo>
                <a:cubicBezTo>
                  <a:pt x="655672" y="630488"/>
                  <a:pt x="848661" y="729647"/>
                  <a:pt x="721217" y="656822"/>
                </a:cubicBezTo>
                <a:cubicBezTo>
                  <a:pt x="704548" y="647297"/>
                  <a:pt x="686874" y="639651"/>
                  <a:pt x="669702" y="631065"/>
                </a:cubicBezTo>
                <a:cubicBezTo>
                  <a:pt x="652530" y="613893"/>
                  <a:pt x="637947" y="593664"/>
                  <a:pt x="618186" y="579549"/>
                </a:cubicBezTo>
                <a:cubicBezTo>
                  <a:pt x="607139" y="571658"/>
                  <a:pt x="591691" y="572741"/>
                  <a:pt x="579549" y="566670"/>
                </a:cubicBezTo>
                <a:cubicBezTo>
                  <a:pt x="565705" y="559748"/>
                  <a:pt x="553431" y="550016"/>
                  <a:pt x="540913" y="540912"/>
                </a:cubicBezTo>
                <a:cubicBezTo>
                  <a:pt x="506194" y="515662"/>
                  <a:pt x="463640" y="497982"/>
                  <a:pt x="437882" y="463639"/>
                </a:cubicBezTo>
                <a:cubicBezTo>
                  <a:pt x="425003" y="446467"/>
                  <a:pt x="411721" y="429591"/>
                  <a:pt x="399245" y="412124"/>
                </a:cubicBezTo>
                <a:cubicBezTo>
                  <a:pt x="390248" y="399529"/>
                  <a:pt x="384432" y="384432"/>
                  <a:pt x="373487" y="373487"/>
                </a:cubicBezTo>
                <a:cubicBezTo>
                  <a:pt x="362542" y="362542"/>
                  <a:pt x="346742" y="357638"/>
                  <a:pt x="334851" y="347729"/>
                </a:cubicBezTo>
                <a:cubicBezTo>
                  <a:pt x="320859" y="336069"/>
                  <a:pt x="310206" y="320753"/>
                  <a:pt x="296214" y="309093"/>
                </a:cubicBezTo>
                <a:cubicBezTo>
                  <a:pt x="284323" y="299184"/>
                  <a:pt x="269469" y="293244"/>
                  <a:pt x="257578" y="283335"/>
                </a:cubicBezTo>
                <a:cubicBezTo>
                  <a:pt x="243586" y="271675"/>
                  <a:pt x="233762" y="255284"/>
                  <a:pt x="218941" y="244698"/>
                </a:cubicBezTo>
                <a:cubicBezTo>
                  <a:pt x="128665" y="180215"/>
                  <a:pt x="204462" y="248103"/>
                  <a:pt x="128789" y="206062"/>
                </a:cubicBezTo>
                <a:cubicBezTo>
                  <a:pt x="101728" y="191028"/>
                  <a:pt x="77274" y="171718"/>
                  <a:pt x="51516" y="154546"/>
                </a:cubicBezTo>
                <a:cubicBezTo>
                  <a:pt x="7824" y="125418"/>
                  <a:pt x="23825" y="139735"/>
                  <a:pt x="0" y="115910"/>
                </a:cubicBezTo>
              </a:path>
            </a:pathLst>
          </a:custGeom>
          <a:noFill/>
          <a:ln w="12700" cap="rnd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55685" y="136923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PF4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29200" y="214719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PF3</a:t>
            </a:r>
          </a:p>
        </p:txBody>
      </p:sp>
      <p:sp>
        <p:nvSpPr>
          <p:cNvPr id="47" name="Freeform 46"/>
          <p:cNvSpPr/>
          <p:nvPr/>
        </p:nvSpPr>
        <p:spPr bwMode="auto">
          <a:xfrm>
            <a:off x="3116687" y="2739201"/>
            <a:ext cx="1519707" cy="347730"/>
          </a:xfrm>
          <a:custGeom>
            <a:avLst/>
            <a:gdLst>
              <a:gd name="connsiteX0" fmla="*/ 1519707 w 1519707"/>
              <a:gd name="connsiteY0" fmla="*/ 0 h 347730"/>
              <a:gd name="connsiteX1" fmla="*/ 1339403 w 1519707"/>
              <a:gd name="connsiteY1" fmla="*/ 38637 h 347730"/>
              <a:gd name="connsiteX2" fmla="*/ 1249251 w 1519707"/>
              <a:gd name="connsiteY2" fmla="*/ 64394 h 347730"/>
              <a:gd name="connsiteX3" fmla="*/ 1081826 w 1519707"/>
              <a:gd name="connsiteY3" fmla="*/ 90152 h 347730"/>
              <a:gd name="connsiteX4" fmla="*/ 875764 w 1519707"/>
              <a:gd name="connsiteY4" fmla="*/ 128789 h 347730"/>
              <a:gd name="connsiteX5" fmla="*/ 721217 w 1519707"/>
              <a:gd name="connsiteY5" fmla="*/ 141668 h 347730"/>
              <a:gd name="connsiteX6" fmla="*/ 631065 w 1519707"/>
              <a:gd name="connsiteY6" fmla="*/ 154547 h 347730"/>
              <a:gd name="connsiteX7" fmla="*/ 450761 w 1519707"/>
              <a:gd name="connsiteY7" fmla="*/ 167425 h 347730"/>
              <a:gd name="connsiteX8" fmla="*/ 309093 w 1519707"/>
              <a:gd name="connsiteY8" fmla="*/ 193183 h 347730"/>
              <a:gd name="connsiteX9" fmla="*/ 270457 w 1519707"/>
              <a:gd name="connsiteY9" fmla="*/ 218941 h 347730"/>
              <a:gd name="connsiteX10" fmla="*/ 193183 w 1519707"/>
              <a:gd name="connsiteY10" fmla="*/ 244699 h 347730"/>
              <a:gd name="connsiteX11" fmla="*/ 77274 w 1519707"/>
              <a:gd name="connsiteY11" fmla="*/ 321972 h 347730"/>
              <a:gd name="connsiteX12" fmla="*/ 38637 w 1519707"/>
              <a:gd name="connsiteY12" fmla="*/ 347730 h 347730"/>
              <a:gd name="connsiteX13" fmla="*/ 0 w 1519707"/>
              <a:gd name="connsiteY13" fmla="*/ 347730 h 34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9707" h="347730">
                <a:moveTo>
                  <a:pt x="1519707" y="0"/>
                </a:moveTo>
                <a:cubicBezTo>
                  <a:pt x="1454860" y="10808"/>
                  <a:pt x="1403583" y="17243"/>
                  <a:pt x="1339403" y="38637"/>
                </a:cubicBezTo>
                <a:cubicBezTo>
                  <a:pt x="1307223" y="49364"/>
                  <a:pt x="1283625" y="58328"/>
                  <a:pt x="1249251" y="64394"/>
                </a:cubicBezTo>
                <a:cubicBezTo>
                  <a:pt x="1193645" y="74207"/>
                  <a:pt x="1137432" y="80339"/>
                  <a:pt x="1081826" y="90152"/>
                </a:cubicBezTo>
                <a:cubicBezTo>
                  <a:pt x="951136" y="113215"/>
                  <a:pt x="1131882" y="107446"/>
                  <a:pt x="875764" y="128789"/>
                </a:cubicBezTo>
                <a:cubicBezTo>
                  <a:pt x="824248" y="133082"/>
                  <a:pt x="772627" y="136256"/>
                  <a:pt x="721217" y="141668"/>
                </a:cubicBezTo>
                <a:cubicBezTo>
                  <a:pt x="691028" y="144846"/>
                  <a:pt x="661284" y="151669"/>
                  <a:pt x="631065" y="154547"/>
                </a:cubicBezTo>
                <a:cubicBezTo>
                  <a:pt x="571082" y="160260"/>
                  <a:pt x="510862" y="163132"/>
                  <a:pt x="450761" y="167425"/>
                </a:cubicBezTo>
                <a:cubicBezTo>
                  <a:pt x="442082" y="168872"/>
                  <a:pt x="323492" y="187783"/>
                  <a:pt x="309093" y="193183"/>
                </a:cubicBezTo>
                <a:cubicBezTo>
                  <a:pt x="294600" y="198618"/>
                  <a:pt x="284601" y="212655"/>
                  <a:pt x="270457" y="218941"/>
                </a:cubicBezTo>
                <a:cubicBezTo>
                  <a:pt x="245646" y="229968"/>
                  <a:pt x="215774" y="229638"/>
                  <a:pt x="193183" y="244699"/>
                </a:cubicBezTo>
                <a:lnTo>
                  <a:pt x="77274" y="321972"/>
                </a:lnTo>
                <a:cubicBezTo>
                  <a:pt x="64395" y="330558"/>
                  <a:pt x="54116" y="347730"/>
                  <a:pt x="38637" y="347730"/>
                </a:cubicBezTo>
                <a:lnTo>
                  <a:pt x="0" y="347730"/>
                </a:lnTo>
              </a:path>
            </a:pathLst>
          </a:custGeom>
          <a:noFill/>
          <a:ln w="127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0041" y="239484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PF1</a:t>
            </a:r>
          </a:p>
        </p:txBody>
      </p:sp>
      <p:sp>
        <p:nvSpPr>
          <p:cNvPr id="72" name="Text Box 25"/>
          <p:cNvSpPr txBox="1">
            <a:spLocks noChangeArrowheads="1"/>
          </p:cNvSpPr>
          <p:nvPr/>
        </p:nvSpPr>
        <p:spPr bwMode="auto">
          <a:xfrm>
            <a:off x="145969" y="4437112"/>
            <a:ext cx="83629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633413" indent="-633413" eaLnBrk="0" hangingPunct="0">
              <a:defRPr sz="1400" b="1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l" eaLnBrk="1" hangingPunct="1"/>
            <a:r>
              <a:rPr lang="en-GB" sz="1800" b="0" dirty="0"/>
              <a:t>PF 1:	</a:t>
            </a:r>
            <a:r>
              <a:rPr lang="en-GB" sz="1800" b="0" dirty="0">
                <a:solidFill>
                  <a:srgbClr val="FF9900"/>
                </a:solidFill>
              </a:rPr>
              <a:t>Allow</a:t>
            </a:r>
            <a:r>
              <a:rPr lang="en-GB" sz="1800" b="0" dirty="0"/>
              <a:t> the </a:t>
            </a:r>
            <a:r>
              <a:rPr lang="en-GB" sz="1800" b="0" dirty="0">
                <a:solidFill>
                  <a:srgbClr val="99CC00"/>
                </a:solidFill>
              </a:rPr>
              <a:t>CSCC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FF9900"/>
                </a:solidFill>
              </a:rPr>
              <a:t>to survey </a:t>
            </a:r>
            <a:r>
              <a:rPr lang="en-GB" sz="1800" b="0" dirty="0"/>
              <a:t>a</a:t>
            </a:r>
            <a:r>
              <a:rPr lang="en-GB" sz="1800" b="0" dirty="0">
                <a:solidFill>
                  <a:srgbClr val="99CC00"/>
                </a:solidFill>
              </a:rPr>
              <a:t> Forest</a:t>
            </a:r>
          </a:p>
          <a:p>
            <a:pPr eaLnBrk="1" hangingPunct="1"/>
            <a:r>
              <a:rPr lang="en-GB" sz="1800" b="0" dirty="0">
                <a:solidFill>
                  <a:srgbClr val="00B050"/>
                </a:solidFill>
              </a:rPr>
              <a:t>PF2: </a:t>
            </a:r>
            <a:r>
              <a:rPr lang="en-GB" sz="1800" b="0" dirty="0">
                <a:solidFill>
                  <a:srgbClr val="FF9900"/>
                </a:solidFill>
              </a:rPr>
              <a:t>Allow</a:t>
            </a:r>
            <a:r>
              <a:rPr lang="en-GB" sz="1800" b="0" dirty="0"/>
              <a:t> the </a:t>
            </a:r>
            <a:r>
              <a:rPr lang="en-GB" sz="1800" b="0" dirty="0">
                <a:solidFill>
                  <a:srgbClr val="99CC00"/>
                </a:solidFill>
              </a:rPr>
              <a:t>CSCC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FF9900"/>
                </a:solidFill>
              </a:rPr>
              <a:t>to detect </a:t>
            </a:r>
            <a:r>
              <a:rPr lang="en-GB" sz="1800" b="0" dirty="0"/>
              <a:t>of a new</a:t>
            </a:r>
            <a:r>
              <a:rPr lang="en-GB" sz="1800" b="0" dirty="0">
                <a:solidFill>
                  <a:srgbClr val="99CC00"/>
                </a:solidFill>
              </a:rPr>
              <a:t> Forest Fire</a:t>
            </a:r>
            <a:endParaRPr lang="en-GB" sz="1800" b="0" dirty="0"/>
          </a:p>
          <a:p>
            <a:pPr algn="l" eaLnBrk="1" hangingPunct="1"/>
            <a:r>
              <a:rPr lang="en-GB" sz="1800" b="0" dirty="0">
                <a:solidFill>
                  <a:srgbClr val="FF0000"/>
                </a:solidFill>
              </a:rPr>
              <a:t>PF 3</a:t>
            </a:r>
            <a:r>
              <a:rPr lang="en-GB" sz="1800" b="0" dirty="0"/>
              <a:t>:	</a:t>
            </a:r>
            <a:r>
              <a:rPr lang="en-GB" sz="1800" b="0" dirty="0">
                <a:solidFill>
                  <a:srgbClr val="FF9900"/>
                </a:solidFill>
              </a:rPr>
              <a:t>Allow</a:t>
            </a:r>
            <a:r>
              <a:rPr lang="en-GB" sz="1800" b="0" dirty="0"/>
              <a:t> the </a:t>
            </a:r>
            <a:r>
              <a:rPr lang="en-GB" sz="1800" b="0" dirty="0">
                <a:solidFill>
                  <a:srgbClr val="99CC00"/>
                </a:solidFill>
              </a:rPr>
              <a:t>CSCC </a:t>
            </a:r>
            <a:r>
              <a:rPr lang="en-GB" sz="1800" b="0" dirty="0"/>
              <a:t>and the </a:t>
            </a:r>
            <a:r>
              <a:rPr lang="en-GB" sz="1800" b="0" dirty="0">
                <a:solidFill>
                  <a:srgbClr val="99CC00"/>
                </a:solidFill>
              </a:rPr>
              <a:t>FFF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FF9900"/>
                </a:solidFill>
              </a:rPr>
              <a:t>to observe</a:t>
            </a:r>
            <a:r>
              <a:rPr lang="en-GB" sz="1800" b="0" dirty="0"/>
              <a:t> an existing </a:t>
            </a:r>
            <a:r>
              <a:rPr lang="en-GB" sz="1800" b="0" dirty="0">
                <a:solidFill>
                  <a:srgbClr val="99CC00"/>
                </a:solidFill>
              </a:rPr>
              <a:t>Forest Fire</a:t>
            </a:r>
            <a:endParaRPr lang="en-GB" sz="1800" b="0" dirty="0"/>
          </a:p>
          <a:p>
            <a:pPr algn="l" eaLnBrk="1" hangingPunct="1"/>
            <a:r>
              <a:rPr lang="en-GB" sz="1800" b="0" dirty="0">
                <a:solidFill>
                  <a:srgbClr val="FFC000"/>
                </a:solidFill>
              </a:rPr>
              <a:t>PF 4</a:t>
            </a:r>
            <a:r>
              <a:rPr lang="en-GB" sz="1800" b="0" dirty="0"/>
              <a:t>:	</a:t>
            </a:r>
            <a:r>
              <a:rPr lang="en-GB" sz="1800" b="0" dirty="0">
                <a:solidFill>
                  <a:srgbClr val="FF9900"/>
                </a:solidFill>
              </a:rPr>
              <a:t>Allow</a:t>
            </a:r>
            <a:r>
              <a:rPr lang="en-GB" sz="1800" b="0" dirty="0"/>
              <a:t> the </a:t>
            </a:r>
            <a:r>
              <a:rPr lang="en-GB" sz="1800" b="0" dirty="0">
                <a:solidFill>
                  <a:srgbClr val="99CC00"/>
                </a:solidFill>
              </a:rPr>
              <a:t>CSCC</a:t>
            </a:r>
            <a:r>
              <a:rPr lang="en-GB" sz="1800" b="0" dirty="0"/>
              <a:t> </a:t>
            </a:r>
            <a:r>
              <a:rPr lang="en-GB" sz="1800" b="0" dirty="0">
                <a:solidFill>
                  <a:srgbClr val="FF9900"/>
                </a:solidFill>
              </a:rPr>
              <a:t>to coordinate</a:t>
            </a:r>
            <a:r>
              <a:rPr lang="en-GB" sz="1800" b="0" dirty="0"/>
              <a:t> the </a:t>
            </a:r>
            <a:r>
              <a:rPr lang="en-GB" sz="1800" b="0" dirty="0">
                <a:solidFill>
                  <a:srgbClr val="99CC00"/>
                </a:solidFill>
              </a:rPr>
              <a:t>FFS</a:t>
            </a:r>
            <a:endParaRPr lang="en-GB" sz="1800" b="0" dirty="0"/>
          </a:p>
        </p:txBody>
      </p:sp>
      <p:sp>
        <p:nvSpPr>
          <p:cNvPr id="75" name="Freeform 74"/>
          <p:cNvSpPr/>
          <p:nvPr/>
        </p:nvSpPr>
        <p:spPr bwMode="auto">
          <a:xfrm>
            <a:off x="2189408" y="1893194"/>
            <a:ext cx="1908843" cy="940158"/>
          </a:xfrm>
          <a:custGeom>
            <a:avLst/>
            <a:gdLst>
              <a:gd name="connsiteX0" fmla="*/ 1854558 w 1908843"/>
              <a:gd name="connsiteY0" fmla="*/ 0 h 940158"/>
              <a:gd name="connsiteX1" fmla="*/ 1867437 w 1908843"/>
              <a:gd name="connsiteY1" fmla="*/ 115910 h 940158"/>
              <a:gd name="connsiteX2" fmla="*/ 1880316 w 1908843"/>
              <a:gd name="connsiteY2" fmla="*/ 167426 h 940158"/>
              <a:gd name="connsiteX3" fmla="*/ 1893195 w 1908843"/>
              <a:gd name="connsiteY3" fmla="*/ 231820 h 940158"/>
              <a:gd name="connsiteX4" fmla="*/ 1893195 w 1908843"/>
              <a:gd name="connsiteY4" fmla="*/ 824248 h 940158"/>
              <a:gd name="connsiteX5" fmla="*/ 1867437 w 1908843"/>
              <a:gd name="connsiteY5" fmla="*/ 862885 h 940158"/>
              <a:gd name="connsiteX6" fmla="*/ 1751527 w 1908843"/>
              <a:gd name="connsiteY6" fmla="*/ 914400 h 940158"/>
              <a:gd name="connsiteX7" fmla="*/ 1712891 w 1908843"/>
              <a:gd name="connsiteY7" fmla="*/ 927279 h 940158"/>
              <a:gd name="connsiteX8" fmla="*/ 1674254 w 1908843"/>
              <a:gd name="connsiteY8" fmla="*/ 940158 h 940158"/>
              <a:gd name="connsiteX9" fmla="*/ 746975 w 1908843"/>
              <a:gd name="connsiteY9" fmla="*/ 914400 h 940158"/>
              <a:gd name="connsiteX10" fmla="*/ 695460 w 1908843"/>
              <a:gd name="connsiteY10" fmla="*/ 901521 h 940158"/>
              <a:gd name="connsiteX11" fmla="*/ 605307 w 1908843"/>
              <a:gd name="connsiteY11" fmla="*/ 862885 h 940158"/>
              <a:gd name="connsiteX12" fmla="*/ 566671 w 1908843"/>
              <a:gd name="connsiteY12" fmla="*/ 850006 h 940158"/>
              <a:gd name="connsiteX13" fmla="*/ 425003 w 1908843"/>
              <a:gd name="connsiteY13" fmla="*/ 746975 h 940158"/>
              <a:gd name="connsiteX14" fmla="*/ 347730 w 1908843"/>
              <a:gd name="connsiteY14" fmla="*/ 669702 h 940158"/>
              <a:gd name="connsiteX15" fmla="*/ 309093 w 1908843"/>
              <a:gd name="connsiteY15" fmla="*/ 643944 h 940158"/>
              <a:gd name="connsiteX16" fmla="*/ 296215 w 1908843"/>
              <a:gd name="connsiteY16" fmla="*/ 605307 h 940158"/>
              <a:gd name="connsiteX17" fmla="*/ 218941 w 1908843"/>
              <a:gd name="connsiteY17" fmla="*/ 553792 h 940158"/>
              <a:gd name="connsiteX18" fmla="*/ 141668 w 1908843"/>
              <a:gd name="connsiteY18" fmla="*/ 476519 h 940158"/>
              <a:gd name="connsiteX19" fmla="*/ 103031 w 1908843"/>
              <a:gd name="connsiteY19" fmla="*/ 437882 h 940158"/>
              <a:gd name="connsiteX20" fmla="*/ 64395 w 1908843"/>
              <a:gd name="connsiteY20" fmla="*/ 399245 h 940158"/>
              <a:gd name="connsiteX21" fmla="*/ 38637 w 1908843"/>
              <a:gd name="connsiteY21" fmla="*/ 321972 h 940158"/>
              <a:gd name="connsiteX22" fmla="*/ 25758 w 1908843"/>
              <a:gd name="connsiteY22" fmla="*/ 283336 h 940158"/>
              <a:gd name="connsiteX23" fmla="*/ 12879 w 1908843"/>
              <a:gd name="connsiteY23" fmla="*/ 193183 h 940158"/>
              <a:gd name="connsiteX24" fmla="*/ 0 w 1908843"/>
              <a:gd name="connsiteY24" fmla="*/ 128789 h 94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08843" h="940158">
                <a:moveTo>
                  <a:pt x="1854558" y="0"/>
                </a:moveTo>
                <a:cubicBezTo>
                  <a:pt x="1858851" y="38637"/>
                  <a:pt x="1861526" y="77488"/>
                  <a:pt x="1867437" y="115910"/>
                </a:cubicBezTo>
                <a:cubicBezTo>
                  <a:pt x="1870129" y="133405"/>
                  <a:pt x="1876476" y="150147"/>
                  <a:pt x="1880316" y="167426"/>
                </a:cubicBezTo>
                <a:cubicBezTo>
                  <a:pt x="1885065" y="188794"/>
                  <a:pt x="1888902" y="210355"/>
                  <a:pt x="1893195" y="231820"/>
                </a:cubicBezTo>
                <a:cubicBezTo>
                  <a:pt x="1908410" y="475259"/>
                  <a:pt x="1919043" y="539920"/>
                  <a:pt x="1893195" y="824248"/>
                </a:cubicBezTo>
                <a:cubicBezTo>
                  <a:pt x="1891794" y="839663"/>
                  <a:pt x="1878382" y="851940"/>
                  <a:pt x="1867437" y="862885"/>
                </a:cubicBezTo>
                <a:cubicBezTo>
                  <a:pt x="1836822" y="893500"/>
                  <a:pt x="1789786" y="901647"/>
                  <a:pt x="1751527" y="914400"/>
                </a:cubicBezTo>
                <a:lnTo>
                  <a:pt x="1712891" y="927279"/>
                </a:lnTo>
                <a:lnTo>
                  <a:pt x="1674254" y="940158"/>
                </a:lnTo>
                <a:lnTo>
                  <a:pt x="746975" y="914400"/>
                </a:lnTo>
                <a:cubicBezTo>
                  <a:pt x="729302" y="913418"/>
                  <a:pt x="712479" y="906383"/>
                  <a:pt x="695460" y="901521"/>
                </a:cubicBezTo>
                <a:cubicBezTo>
                  <a:pt x="635048" y="884261"/>
                  <a:pt x="674002" y="892326"/>
                  <a:pt x="605307" y="862885"/>
                </a:cubicBezTo>
                <a:cubicBezTo>
                  <a:pt x="592829" y="857537"/>
                  <a:pt x="579550" y="854299"/>
                  <a:pt x="566671" y="850006"/>
                </a:cubicBezTo>
                <a:cubicBezTo>
                  <a:pt x="423777" y="707114"/>
                  <a:pt x="631594" y="905892"/>
                  <a:pt x="425003" y="746975"/>
                </a:cubicBezTo>
                <a:cubicBezTo>
                  <a:pt x="396130" y="724765"/>
                  <a:pt x="378039" y="689908"/>
                  <a:pt x="347730" y="669702"/>
                </a:cubicBezTo>
                <a:lnTo>
                  <a:pt x="309093" y="643944"/>
                </a:lnTo>
                <a:cubicBezTo>
                  <a:pt x="304800" y="631065"/>
                  <a:pt x="305814" y="614906"/>
                  <a:pt x="296215" y="605307"/>
                </a:cubicBezTo>
                <a:cubicBezTo>
                  <a:pt x="274325" y="583417"/>
                  <a:pt x="240831" y="575682"/>
                  <a:pt x="218941" y="553792"/>
                </a:cubicBezTo>
                <a:lnTo>
                  <a:pt x="141668" y="476519"/>
                </a:lnTo>
                <a:lnTo>
                  <a:pt x="103031" y="437882"/>
                </a:lnTo>
                <a:lnTo>
                  <a:pt x="64395" y="399245"/>
                </a:lnTo>
                <a:lnTo>
                  <a:pt x="38637" y="321972"/>
                </a:lnTo>
                <a:lnTo>
                  <a:pt x="25758" y="283336"/>
                </a:lnTo>
                <a:cubicBezTo>
                  <a:pt x="21465" y="253285"/>
                  <a:pt x="17870" y="223126"/>
                  <a:pt x="12879" y="193183"/>
                </a:cubicBezTo>
                <a:cubicBezTo>
                  <a:pt x="9280" y="171591"/>
                  <a:pt x="0" y="128789"/>
                  <a:pt x="0" y="128789"/>
                </a:cubicBezTo>
              </a:path>
            </a:pathLst>
          </a:cu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373965" y="226590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PF2</a:t>
            </a:r>
          </a:p>
        </p:txBody>
      </p:sp>
    </p:spTree>
    <p:extLst>
      <p:ext uri="{BB962C8B-B14F-4D97-AF65-F5344CB8AC3E}">
        <p14:creationId xmlns:p14="http://schemas.microsoft.com/office/powerpoint/2010/main" val="208553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: </a:t>
            </a:r>
            <a:r>
              <a:rPr lang="fr-FR" dirty="0" err="1"/>
              <a:t>Constraint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923928" y="2566116"/>
            <a:ext cx="1753344" cy="1033264"/>
          </a:xfrm>
          <a:prstGeom prst="rect">
            <a:avLst/>
          </a:prstGeom>
          <a:solidFill>
            <a:schemeClr val="accent1"/>
          </a:solidFill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TOS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114026" y="3286890"/>
            <a:ext cx="1634438" cy="324729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Energy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Supplier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198731" y="3969081"/>
            <a:ext cx="1296144" cy="342820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Transporter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452320" y="4469554"/>
            <a:ext cx="1296144" cy="504056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Maintenance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Department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03552" y="1301875"/>
            <a:ext cx="1296144" cy="504056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Air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Traffic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Management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904032" y="2688889"/>
            <a:ext cx="2104688" cy="469450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National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Geographic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Institute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114026" y="1964224"/>
            <a:ext cx="1850462" cy="601892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Online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positioning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 system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176836" y="803057"/>
            <a:ext cx="1296144" cy="381514"/>
          </a:xfrm>
          <a:prstGeom prst="rect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rPr>
              <a:t>Telecoms</a:t>
            </a:r>
            <a:endParaRPr kumimoji="0" lang="fr-F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21" name="Straight Connector 20"/>
          <p:cNvCxnSpPr>
            <a:stCxn id="4" idx="3"/>
            <a:endCxn id="12" idx="1"/>
          </p:cNvCxnSpPr>
          <p:nvPr/>
        </p:nvCxnSpPr>
        <p:spPr bwMode="auto">
          <a:xfrm flipV="1">
            <a:off x="5677272" y="2265170"/>
            <a:ext cx="1436754" cy="81757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>
            <a:stCxn id="4" idx="3"/>
            <a:endCxn id="11" idx="1"/>
          </p:cNvCxnSpPr>
          <p:nvPr/>
        </p:nvCxnSpPr>
        <p:spPr bwMode="auto">
          <a:xfrm flipV="1">
            <a:off x="5677272" y="2923614"/>
            <a:ext cx="1226760" cy="15913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4" idx="3"/>
            <a:endCxn id="8" idx="1"/>
          </p:cNvCxnSpPr>
          <p:nvPr/>
        </p:nvCxnSpPr>
        <p:spPr bwMode="auto">
          <a:xfrm>
            <a:off x="5677272" y="3082748"/>
            <a:ext cx="1521459" cy="105774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3"/>
            <a:endCxn id="7" idx="1"/>
          </p:cNvCxnSpPr>
          <p:nvPr/>
        </p:nvCxnSpPr>
        <p:spPr bwMode="auto">
          <a:xfrm>
            <a:off x="5677272" y="3082748"/>
            <a:ext cx="1436754" cy="36650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>
            <a:stCxn id="10" idx="1"/>
            <a:endCxn id="4" idx="3"/>
          </p:cNvCxnSpPr>
          <p:nvPr/>
        </p:nvCxnSpPr>
        <p:spPr bwMode="auto">
          <a:xfrm flipH="1">
            <a:off x="5677272" y="1553903"/>
            <a:ext cx="1226280" cy="152884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13" idx="1"/>
            <a:endCxn id="4" idx="3"/>
          </p:cNvCxnSpPr>
          <p:nvPr/>
        </p:nvCxnSpPr>
        <p:spPr bwMode="auto">
          <a:xfrm flipH="1">
            <a:off x="5677272" y="993814"/>
            <a:ext cx="1499564" cy="208893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>
            <a:stCxn id="9" idx="1"/>
            <a:endCxn id="4" idx="3"/>
          </p:cNvCxnSpPr>
          <p:nvPr/>
        </p:nvCxnSpPr>
        <p:spPr bwMode="auto">
          <a:xfrm flipH="1" flipV="1">
            <a:off x="5677272" y="3082748"/>
            <a:ext cx="1775048" cy="163883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Rectangle 72"/>
          <p:cNvSpPr/>
          <p:nvPr/>
        </p:nvSpPr>
        <p:spPr>
          <a:xfrm>
            <a:off x="311094" y="5157192"/>
            <a:ext cx="6887637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All others are Constraint functions. Example:</a:t>
            </a:r>
          </a:p>
          <a:p>
            <a:r>
              <a:rPr lang="en-GB" dirty="0"/>
              <a:t>FC 1:	</a:t>
            </a:r>
            <a:r>
              <a:rPr lang="en-GB" dirty="0">
                <a:solidFill>
                  <a:srgbClr val="FF9900"/>
                </a:solidFill>
              </a:rPr>
              <a:t>Provide health status</a:t>
            </a:r>
            <a:r>
              <a:rPr lang="en-GB" dirty="0"/>
              <a:t> to the </a:t>
            </a:r>
            <a:r>
              <a:rPr lang="en-GB" dirty="0">
                <a:solidFill>
                  <a:srgbClr val="99CC00"/>
                </a:solidFill>
              </a:rPr>
              <a:t>Maintenance Department</a:t>
            </a:r>
            <a:endParaRPr lang="fr-FR" dirty="0"/>
          </a:p>
        </p:txBody>
      </p:sp>
      <p:sp>
        <p:nvSpPr>
          <p:cNvPr id="74" name="TextBox 73"/>
          <p:cNvSpPr txBox="1"/>
          <p:nvPr/>
        </p:nvSpPr>
        <p:spPr>
          <a:xfrm>
            <a:off x="6544639" y="42633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FC1</a:t>
            </a:r>
          </a:p>
        </p:txBody>
      </p:sp>
    </p:spTree>
    <p:extLst>
      <p:ext uri="{BB962C8B-B14F-4D97-AF65-F5344CB8AC3E}">
        <p14:creationId xmlns:p14="http://schemas.microsoft.com/office/powerpoint/2010/main" val="278471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TOS Use Case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056103"/>
            <a:ext cx="6275784" cy="532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Physical interfaces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26812" y="3255905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729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r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en-US" dirty="0" err="1"/>
              <a:t>Physical</a:t>
            </a:r>
            <a:r>
              <a:rPr lang="fr-FR" altLang="en-US" dirty="0"/>
              <a:t> </a:t>
            </a:r>
            <a:r>
              <a:rPr lang="fr-FR" altLang="en-US" dirty="0" err="1"/>
              <a:t>context</a:t>
            </a:r>
            <a:endParaRPr lang="en-US" altLang="en-US" dirty="0"/>
          </a:p>
        </p:txBody>
      </p:sp>
      <p:sp>
        <p:nvSpPr>
          <p:cNvPr id="45060" name="Oval 3" descr="20%"/>
          <p:cNvSpPr>
            <a:spLocks noChangeArrowheads="1"/>
          </p:cNvSpPr>
          <p:nvPr/>
        </p:nvSpPr>
        <p:spPr bwMode="auto">
          <a:xfrm>
            <a:off x="2110154" y="2039143"/>
            <a:ext cx="4149969" cy="2461846"/>
          </a:xfrm>
          <a:prstGeom prst="ellipse">
            <a:avLst/>
          </a:prstGeom>
          <a:pattFill prst="pct20">
            <a:fgClr>
              <a:schemeClr val="accent2"/>
            </a:fgClr>
            <a:bgClr>
              <a:srgbClr val="FFFFFF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2215" dirty="0">
                <a:latin typeface="FuturaA Bk BT" pitchFamily="34" charset="0"/>
              </a:rPr>
              <a:t>System of </a:t>
            </a:r>
            <a:r>
              <a:rPr lang="fr-FR" altLang="en-US" sz="2215" dirty="0" err="1">
                <a:latin typeface="FuturaA Bk BT" pitchFamily="34" charset="0"/>
              </a:rPr>
              <a:t>Interest</a:t>
            </a:r>
            <a:endParaRPr lang="fr-FR" altLang="en-US" sz="2215" dirty="0">
              <a:latin typeface="FuturaA Bk BT" pitchFamily="34" charset="0"/>
            </a:endParaRPr>
          </a:p>
        </p:txBody>
      </p:sp>
      <p:pic>
        <p:nvPicPr>
          <p:cNvPr id="45061" name="Picture 4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2" y="1476435"/>
            <a:ext cx="44547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461610" y="1951220"/>
            <a:ext cx="729737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Operator</a:t>
            </a:r>
          </a:p>
        </p:txBody>
      </p:sp>
      <p:grpSp>
        <p:nvGrpSpPr>
          <p:cNvPr id="45064" name="Group 7"/>
          <p:cNvGrpSpPr>
            <a:grpSpLocks/>
          </p:cNvGrpSpPr>
          <p:nvPr/>
        </p:nvGrpSpPr>
        <p:grpSpPr bwMode="auto">
          <a:xfrm>
            <a:off x="7895492" y="1618578"/>
            <a:ext cx="404446" cy="490903"/>
            <a:chOff x="3563" y="2247"/>
            <a:chExt cx="276" cy="294"/>
          </a:xfrm>
        </p:grpSpPr>
        <p:grpSp>
          <p:nvGrpSpPr>
            <p:cNvPr id="45207" name="Group 8"/>
            <p:cNvGrpSpPr>
              <a:grpSpLocks/>
            </p:cNvGrpSpPr>
            <p:nvPr/>
          </p:nvGrpSpPr>
          <p:grpSpPr bwMode="auto">
            <a:xfrm>
              <a:off x="3599" y="2247"/>
              <a:ext cx="240" cy="285"/>
              <a:chOff x="3599" y="2247"/>
              <a:chExt cx="240" cy="285"/>
            </a:xfrm>
          </p:grpSpPr>
          <p:sp>
            <p:nvSpPr>
              <p:cNvPr id="45217" name="Freeform 9"/>
              <p:cNvSpPr>
                <a:spLocks/>
              </p:cNvSpPr>
              <p:nvPr/>
            </p:nvSpPr>
            <p:spPr bwMode="auto">
              <a:xfrm>
                <a:off x="3599" y="2355"/>
                <a:ext cx="240" cy="177"/>
              </a:xfrm>
              <a:custGeom>
                <a:avLst/>
                <a:gdLst>
                  <a:gd name="T0" fmla="*/ 141 w 240"/>
                  <a:gd name="T1" fmla="*/ 2 h 177"/>
                  <a:gd name="T2" fmla="*/ 154 w 240"/>
                  <a:gd name="T3" fmla="*/ 0 h 177"/>
                  <a:gd name="T4" fmla="*/ 166 w 240"/>
                  <a:gd name="T5" fmla="*/ 2 h 177"/>
                  <a:gd name="T6" fmla="*/ 172 w 240"/>
                  <a:gd name="T7" fmla="*/ 4 h 177"/>
                  <a:gd name="T8" fmla="*/ 186 w 240"/>
                  <a:gd name="T9" fmla="*/ 15 h 177"/>
                  <a:gd name="T10" fmla="*/ 195 w 240"/>
                  <a:gd name="T11" fmla="*/ 25 h 177"/>
                  <a:gd name="T12" fmla="*/ 204 w 240"/>
                  <a:gd name="T13" fmla="*/ 38 h 177"/>
                  <a:gd name="T14" fmla="*/ 213 w 240"/>
                  <a:gd name="T15" fmla="*/ 52 h 177"/>
                  <a:gd name="T16" fmla="*/ 219 w 240"/>
                  <a:gd name="T17" fmla="*/ 62 h 177"/>
                  <a:gd name="T18" fmla="*/ 221 w 240"/>
                  <a:gd name="T19" fmla="*/ 68 h 177"/>
                  <a:gd name="T20" fmla="*/ 226 w 240"/>
                  <a:gd name="T21" fmla="*/ 85 h 177"/>
                  <a:gd name="T22" fmla="*/ 231 w 240"/>
                  <a:gd name="T23" fmla="*/ 110 h 177"/>
                  <a:gd name="T24" fmla="*/ 235 w 240"/>
                  <a:gd name="T25" fmla="*/ 129 h 177"/>
                  <a:gd name="T26" fmla="*/ 237 w 240"/>
                  <a:gd name="T27" fmla="*/ 153 h 177"/>
                  <a:gd name="T28" fmla="*/ 239 w 240"/>
                  <a:gd name="T29" fmla="*/ 173 h 177"/>
                  <a:gd name="T30" fmla="*/ 188 w 240"/>
                  <a:gd name="T31" fmla="*/ 173 h 177"/>
                  <a:gd name="T32" fmla="*/ 156 w 240"/>
                  <a:gd name="T33" fmla="*/ 175 h 177"/>
                  <a:gd name="T34" fmla="*/ 131 w 240"/>
                  <a:gd name="T35" fmla="*/ 176 h 177"/>
                  <a:gd name="T36" fmla="*/ 63 w 240"/>
                  <a:gd name="T37" fmla="*/ 173 h 177"/>
                  <a:gd name="T38" fmla="*/ 36 w 240"/>
                  <a:gd name="T39" fmla="*/ 171 h 177"/>
                  <a:gd name="T40" fmla="*/ 13 w 240"/>
                  <a:gd name="T41" fmla="*/ 170 h 177"/>
                  <a:gd name="T42" fmla="*/ 14 w 240"/>
                  <a:gd name="T43" fmla="*/ 162 h 177"/>
                  <a:gd name="T44" fmla="*/ 11 w 240"/>
                  <a:gd name="T45" fmla="*/ 154 h 177"/>
                  <a:gd name="T46" fmla="*/ 4 w 240"/>
                  <a:gd name="T47" fmla="*/ 148 h 177"/>
                  <a:gd name="T48" fmla="*/ 0 w 240"/>
                  <a:gd name="T49" fmla="*/ 145 h 177"/>
                  <a:gd name="T50" fmla="*/ 28 w 240"/>
                  <a:gd name="T51" fmla="*/ 134 h 177"/>
                  <a:gd name="T52" fmla="*/ 51 w 240"/>
                  <a:gd name="T53" fmla="*/ 124 h 177"/>
                  <a:gd name="T54" fmla="*/ 62 w 240"/>
                  <a:gd name="T55" fmla="*/ 119 h 177"/>
                  <a:gd name="T56" fmla="*/ 71 w 240"/>
                  <a:gd name="T57" fmla="*/ 115 h 177"/>
                  <a:gd name="T58" fmla="*/ 77 w 240"/>
                  <a:gd name="T59" fmla="*/ 106 h 177"/>
                  <a:gd name="T60" fmla="*/ 78 w 240"/>
                  <a:gd name="T61" fmla="*/ 102 h 177"/>
                  <a:gd name="T62" fmla="*/ 79 w 240"/>
                  <a:gd name="T63" fmla="*/ 94 h 177"/>
                  <a:gd name="T64" fmla="*/ 80 w 240"/>
                  <a:gd name="T65" fmla="*/ 90 h 177"/>
                  <a:gd name="T66" fmla="*/ 83 w 240"/>
                  <a:gd name="T67" fmla="*/ 81 h 177"/>
                  <a:gd name="T68" fmla="*/ 83 w 240"/>
                  <a:gd name="T69" fmla="*/ 76 h 177"/>
                  <a:gd name="T70" fmla="*/ 84 w 240"/>
                  <a:gd name="T71" fmla="*/ 69 h 177"/>
                  <a:gd name="T72" fmla="*/ 85 w 240"/>
                  <a:gd name="T73" fmla="*/ 58 h 177"/>
                  <a:gd name="T74" fmla="*/ 89 w 240"/>
                  <a:gd name="T75" fmla="*/ 52 h 177"/>
                  <a:gd name="T76" fmla="*/ 89 w 240"/>
                  <a:gd name="T77" fmla="*/ 45 h 177"/>
                  <a:gd name="T78" fmla="*/ 106 w 240"/>
                  <a:gd name="T79" fmla="*/ 25 h 177"/>
                  <a:gd name="T80" fmla="*/ 109 w 240"/>
                  <a:gd name="T81" fmla="*/ 28 h 177"/>
                  <a:gd name="T82" fmla="*/ 141 w 240"/>
                  <a:gd name="T83" fmla="*/ 2 h 17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0"/>
                  <a:gd name="T127" fmla="*/ 0 h 177"/>
                  <a:gd name="T128" fmla="*/ 240 w 240"/>
                  <a:gd name="T129" fmla="*/ 177 h 17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0" h="177">
                    <a:moveTo>
                      <a:pt x="141" y="2"/>
                    </a:moveTo>
                    <a:lnTo>
                      <a:pt x="154" y="0"/>
                    </a:lnTo>
                    <a:lnTo>
                      <a:pt x="166" y="2"/>
                    </a:lnTo>
                    <a:lnTo>
                      <a:pt x="172" y="4"/>
                    </a:lnTo>
                    <a:lnTo>
                      <a:pt x="186" y="15"/>
                    </a:lnTo>
                    <a:lnTo>
                      <a:pt x="195" y="25"/>
                    </a:lnTo>
                    <a:lnTo>
                      <a:pt x="204" y="38"/>
                    </a:lnTo>
                    <a:lnTo>
                      <a:pt x="213" y="52"/>
                    </a:lnTo>
                    <a:lnTo>
                      <a:pt x="219" y="62"/>
                    </a:lnTo>
                    <a:lnTo>
                      <a:pt x="221" y="68"/>
                    </a:lnTo>
                    <a:lnTo>
                      <a:pt x="226" y="85"/>
                    </a:lnTo>
                    <a:lnTo>
                      <a:pt x="231" y="110"/>
                    </a:lnTo>
                    <a:lnTo>
                      <a:pt x="235" y="129"/>
                    </a:lnTo>
                    <a:lnTo>
                      <a:pt x="237" y="153"/>
                    </a:lnTo>
                    <a:lnTo>
                      <a:pt x="239" y="173"/>
                    </a:lnTo>
                    <a:lnTo>
                      <a:pt x="188" y="173"/>
                    </a:lnTo>
                    <a:lnTo>
                      <a:pt x="156" y="175"/>
                    </a:lnTo>
                    <a:lnTo>
                      <a:pt x="131" y="176"/>
                    </a:lnTo>
                    <a:lnTo>
                      <a:pt x="63" y="173"/>
                    </a:lnTo>
                    <a:lnTo>
                      <a:pt x="36" y="171"/>
                    </a:lnTo>
                    <a:lnTo>
                      <a:pt x="13" y="170"/>
                    </a:lnTo>
                    <a:lnTo>
                      <a:pt x="14" y="162"/>
                    </a:lnTo>
                    <a:lnTo>
                      <a:pt x="11" y="154"/>
                    </a:lnTo>
                    <a:lnTo>
                      <a:pt x="4" y="148"/>
                    </a:lnTo>
                    <a:lnTo>
                      <a:pt x="0" y="145"/>
                    </a:lnTo>
                    <a:lnTo>
                      <a:pt x="28" y="134"/>
                    </a:lnTo>
                    <a:lnTo>
                      <a:pt x="51" y="124"/>
                    </a:lnTo>
                    <a:lnTo>
                      <a:pt x="62" y="119"/>
                    </a:lnTo>
                    <a:lnTo>
                      <a:pt x="71" y="115"/>
                    </a:lnTo>
                    <a:lnTo>
                      <a:pt x="77" y="106"/>
                    </a:lnTo>
                    <a:lnTo>
                      <a:pt x="78" y="102"/>
                    </a:lnTo>
                    <a:lnTo>
                      <a:pt x="79" y="94"/>
                    </a:lnTo>
                    <a:lnTo>
                      <a:pt x="80" y="90"/>
                    </a:lnTo>
                    <a:lnTo>
                      <a:pt x="83" y="81"/>
                    </a:lnTo>
                    <a:lnTo>
                      <a:pt x="83" y="76"/>
                    </a:lnTo>
                    <a:lnTo>
                      <a:pt x="84" y="69"/>
                    </a:lnTo>
                    <a:lnTo>
                      <a:pt x="85" y="58"/>
                    </a:lnTo>
                    <a:lnTo>
                      <a:pt x="89" y="52"/>
                    </a:lnTo>
                    <a:lnTo>
                      <a:pt x="89" y="45"/>
                    </a:lnTo>
                    <a:lnTo>
                      <a:pt x="106" y="25"/>
                    </a:lnTo>
                    <a:lnTo>
                      <a:pt x="109" y="28"/>
                    </a:lnTo>
                    <a:lnTo>
                      <a:pt x="141" y="2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8" name="Freeform 10"/>
              <p:cNvSpPr>
                <a:spLocks/>
              </p:cNvSpPr>
              <p:nvPr/>
            </p:nvSpPr>
            <p:spPr bwMode="auto">
              <a:xfrm>
                <a:off x="3759" y="2397"/>
                <a:ext cx="46" cy="135"/>
              </a:xfrm>
              <a:custGeom>
                <a:avLst/>
                <a:gdLst>
                  <a:gd name="T0" fmla="*/ 35 w 46"/>
                  <a:gd name="T1" fmla="*/ 0 h 135"/>
                  <a:gd name="T2" fmla="*/ 39 w 46"/>
                  <a:gd name="T3" fmla="*/ 5 h 135"/>
                  <a:gd name="T4" fmla="*/ 41 w 46"/>
                  <a:gd name="T5" fmla="*/ 16 h 135"/>
                  <a:gd name="T6" fmla="*/ 41 w 46"/>
                  <a:gd name="T7" fmla="*/ 28 h 135"/>
                  <a:gd name="T8" fmla="*/ 41 w 46"/>
                  <a:gd name="T9" fmla="*/ 36 h 135"/>
                  <a:gd name="T10" fmla="*/ 45 w 46"/>
                  <a:gd name="T11" fmla="*/ 40 h 135"/>
                  <a:gd name="T12" fmla="*/ 41 w 46"/>
                  <a:gd name="T13" fmla="*/ 42 h 135"/>
                  <a:gd name="T14" fmla="*/ 41 w 46"/>
                  <a:gd name="T15" fmla="*/ 50 h 135"/>
                  <a:gd name="T16" fmla="*/ 39 w 46"/>
                  <a:gd name="T17" fmla="*/ 54 h 135"/>
                  <a:gd name="T18" fmla="*/ 37 w 46"/>
                  <a:gd name="T19" fmla="*/ 61 h 135"/>
                  <a:gd name="T20" fmla="*/ 35 w 46"/>
                  <a:gd name="T21" fmla="*/ 64 h 135"/>
                  <a:gd name="T22" fmla="*/ 35 w 46"/>
                  <a:gd name="T23" fmla="*/ 70 h 135"/>
                  <a:gd name="T24" fmla="*/ 33 w 46"/>
                  <a:gd name="T25" fmla="*/ 78 h 135"/>
                  <a:gd name="T26" fmla="*/ 33 w 46"/>
                  <a:gd name="T27" fmla="*/ 90 h 135"/>
                  <a:gd name="T28" fmla="*/ 31 w 46"/>
                  <a:gd name="T29" fmla="*/ 101 h 135"/>
                  <a:gd name="T30" fmla="*/ 29 w 46"/>
                  <a:gd name="T31" fmla="*/ 105 h 135"/>
                  <a:gd name="T32" fmla="*/ 29 w 46"/>
                  <a:gd name="T33" fmla="*/ 109 h 135"/>
                  <a:gd name="T34" fmla="*/ 25 w 46"/>
                  <a:gd name="T35" fmla="*/ 109 h 135"/>
                  <a:gd name="T36" fmla="*/ 25 w 46"/>
                  <a:gd name="T37" fmla="*/ 112 h 135"/>
                  <a:gd name="T38" fmla="*/ 24 w 46"/>
                  <a:gd name="T39" fmla="*/ 116 h 135"/>
                  <a:gd name="T40" fmla="*/ 21 w 46"/>
                  <a:gd name="T41" fmla="*/ 121 h 135"/>
                  <a:gd name="T42" fmla="*/ 17 w 46"/>
                  <a:gd name="T43" fmla="*/ 127 h 135"/>
                  <a:gd name="T44" fmla="*/ 14 w 46"/>
                  <a:gd name="T45" fmla="*/ 134 h 135"/>
                  <a:gd name="T46" fmla="*/ 3 w 46"/>
                  <a:gd name="T47" fmla="*/ 134 h 135"/>
                  <a:gd name="T48" fmla="*/ 21 w 46"/>
                  <a:gd name="T49" fmla="*/ 117 h 135"/>
                  <a:gd name="T50" fmla="*/ 23 w 46"/>
                  <a:gd name="T51" fmla="*/ 110 h 135"/>
                  <a:gd name="T52" fmla="*/ 22 w 46"/>
                  <a:gd name="T53" fmla="*/ 103 h 135"/>
                  <a:gd name="T54" fmla="*/ 26 w 46"/>
                  <a:gd name="T55" fmla="*/ 99 h 135"/>
                  <a:gd name="T56" fmla="*/ 26 w 46"/>
                  <a:gd name="T57" fmla="*/ 78 h 135"/>
                  <a:gd name="T58" fmla="*/ 15 w 46"/>
                  <a:gd name="T59" fmla="*/ 76 h 135"/>
                  <a:gd name="T60" fmla="*/ 8 w 46"/>
                  <a:gd name="T61" fmla="*/ 73 h 135"/>
                  <a:gd name="T62" fmla="*/ 0 w 46"/>
                  <a:gd name="T63" fmla="*/ 70 h 135"/>
                  <a:gd name="T64" fmla="*/ 24 w 46"/>
                  <a:gd name="T65" fmla="*/ 70 h 135"/>
                  <a:gd name="T66" fmla="*/ 28 w 46"/>
                  <a:gd name="T67" fmla="*/ 68 h 135"/>
                  <a:gd name="T68" fmla="*/ 27 w 46"/>
                  <a:gd name="T69" fmla="*/ 64 h 135"/>
                  <a:gd name="T70" fmla="*/ 21 w 46"/>
                  <a:gd name="T71" fmla="*/ 62 h 135"/>
                  <a:gd name="T72" fmla="*/ 12 w 46"/>
                  <a:gd name="T73" fmla="*/ 61 h 135"/>
                  <a:gd name="T74" fmla="*/ 23 w 46"/>
                  <a:gd name="T75" fmla="*/ 58 h 135"/>
                  <a:gd name="T76" fmla="*/ 25 w 46"/>
                  <a:gd name="T77" fmla="*/ 56 h 135"/>
                  <a:gd name="T78" fmla="*/ 17 w 46"/>
                  <a:gd name="T79" fmla="*/ 47 h 135"/>
                  <a:gd name="T80" fmla="*/ 8 w 46"/>
                  <a:gd name="T81" fmla="*/ 41 h 135"/>
                  <a:gd name="T82" fmla="*/ 3 w 46"/>
                  <a:gd name="T83" fmla="*/ 35 h 135"/>
                  <a:gd name="T84" fmla="*/ 1 w 46"/>
                  <a:gd name="T85" fmla="*/ 34 h 135"/>
                  <a:gd name="T86" fmla="*/ 7 w 46"/>
                  <a:gd name="T87" fmla="*/ 33 h 135"/>
                  <a:gd name="T88" fmla="*/ 14 w 46"/>
                  <a:gd name="T89" fmla="*/ 37 h 135"/>
                  <a:gd name="T90" fmla="*/ 23 w 46"/>
                  <a:gd name="T91" fmla="*/ 42 h 135"/>
                  <a:gd name="T92" fmla="*/ 31 w 46"/>
                  <a:gd name="T93" fmla="*/ 46 h 135"/>
                  <a:gd name="T94" fmla="*/ 35 w 46"/>
                  <a:gd name="T95" fmla="*/ 44 h 135"/>
                  <a:gd name="T96" fmla="*/ 38 w 46"/>
                  <a:gd name="T97" fmla="*/ 39 h 135"/>
                  <a:gd name="T98" fmla="*/ 38 w 46"/>
                  <a:gd name="T99" fmla="*/ 27 h 135"/>
                  <a:gd name="T100" fmla="*/ 35 w 46"/>
                  <a:gd name="T101" fmla="*/ 0 h 13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6"/>
                  <a:gd name="T154" fmla="*/ 0 h 135"/>
                  <a:gd name="T155" fmla="*/ 46 w 46"/>
                  <a:gd name="T156" fmla="*/ 135 h 13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6" h="135">
                    <a:moveTo>
                      <a:pt x="35" y="0"/>
                    </a:moveTo>
                    <a:lnTo>
                      <a:pt x="39" y="5"/>
                    </a:lnTo>
                    <a:lnTo>
                      <a:pt x="41" y="16"/>
                    </a:lnTo>
                    <a:lnTo>
                      <a:pt x="41" y="28"/>
                    </a:lnTo>
                    <a:lnTo>
                      <a:pt x="41" y="36"/>
                    </a:lnTo>
                    <a:lnTo>
                      <a:pt x="45" y="40"/>
                    </a:lnTo>
                    <a:lnTo>
                      <a:pt x="41" y="42"/>
                    </a:lnTo>
                    <a:lnTo>
                      <a:pt x="41" y="50"/>
                    </a:lnTo>
                    <a:lnTo>
                      <a:pt x="39" y="54"/>
                    </a:lnTo>
                    <a:lnTo>
                      <a:pt x="37" y="61"/>
                    </a:lnTo>
                    <a:lnTo>
                      <a:pt x="35" y="64"/>
                    </a:lnTo>
                    <a:lnTo>
                      <a:pt x="35" y="70"/>
                    </a:lnTo>
                    <a:lnTo>
                      <a:pt x="33" y="78"/>
                    </a:lnTo>
                    <a:lnTo>
                      <a:pt x="33" y="90"/>
                    </a:lnTo>
                    <a:lnTo>
                      <a:pt x="31" y="101"/>
                    </a:lnTo>
                    <a:lnTo>
                      <a:pt x="29" y="105"/>
                    </a:lnTo>
                    <a:lnTo>
                      <a:pt x="29" y="109"/>
                    </a:lnTo>
                    <a:lnTo>
                      <a:pt x="25" y="109"/>
                    </a:lnTo>
                    <a:lnTo>
                      <a:pt x="25" y="112"/>
                    </a:lnTo>
                    <a:lnTo>
                      <a:pt x="24" y="116"/>
                    </a:lnTo>
                    <a:lnTo>
                      <a:pt x="21" y="121"/>
                    </a:lnTo>
                    <a:lnTo>
                      <a:pt x="17" y="127"/>
                    </a:lnTo>
                    <a:lnTo>
                      <a:pt x="14" y="134"/>
                    </a:lnTo>
                    <a:lnTo>
                      <a:pt x="3" y="134"/>
                    </a:lnTo>
                    <a:lnTo>
                      <a:pt x="21" y="117"/>
                    </a:lnTo>
                    <a:lnTo>
                      <a:pt x="23" y="110"/>
                    </a:lnTo>
                    <a:lnTo>
                      <a:pt x="22" y="103"/>
                    </a:lnTo>
                    <a:lnTo>
                      <a:pt x="26" y="99"/>
                    </a:lnTo>
                    <a:lnTo>
                      <a:pt x="26" y="78"/>
                    </a:lnTo>
                    <a:lnTo>
                      <a:pt x="15" y="76"/>
                    </a:lnTo>
                    <a:lnTo>
                      <a:pt x="8" y="73"/>
                    </a:lnTo>
                    <a:lnTo>
                      <a:pt x="0" y="70"/>
                    </a:lnTo>
                    <a:lnTo>
                      <a:pt x="24" y="70"/>
                    </a:lnTo>
                    <a:lnTo>
                      <a:pt x="28" y="68"/>
                    </a:lnTo>
                    <a:lnTo>
                      <a:pt x="27" y="64"/>
                    </a:lnTo>
                    <a:lnTo>
                      <a:pt x="21" y="62"/>
                    </a:lnTo>
                    <a:lnTo>
                      <a:pt x="12" y="61"/>
                    </a:lnTo>
                    <a:lnTo>
                      <a:pt x="23" y="58"/>
                    </a:lnTo>
                    <a:lnTo>
                      <a:pt x="25" y="56"/>
                    </a:lnTo>
                    <a:lnTo>
                      <a:pt x="17" y="47"/>
                    </a:lnTo>
                    <a:lnTo>
                      <a:pt x="8" y="41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7" y="33"/>
                    </a:lnTo>
                    <a:lnTo>
                      <a:pt x="14" y="37"/>
                    </a:lnTo>
                    <a:lnTo>
                      <a:pt x="23" y="42"/>
                    </a:lnTo>
                    <a:lnTo>
                      <a:pt x="31" y="46"/>
                    </a:lnTo>
                    <a:lnTo>
                      <a:pt x="35" y="44"/>
                    </a:lnTo>
                    <a:lnTo>
                      <a:pt x="38" y="39"/>
                    </a:lnTo>
                    <a:lnTo>
                      <a:pt x="38" y="27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9" name="Freeform 11"/>
              <p:cNvSpPr>
                <a:spLocks/>
              </p:cNvSpPr>
              <p:nvPr/>
            </p:nvSpPr>
            <p:spPr bwMode="auto">
              <a:xfrm>
                <a:off x="3627" y="2433"/>
                <a:ext cx="92" cy="92"/>
              </a:xfrm>
              <a:custGeom>
                <a:avLst/>
                <a:gdLst>
                  <a:gd name="T0" fmla="*/ 0 w 92"/>
                  <a:gd name="T1" fmla="*/ 91 h 92"/>
                  <a:gd name="T2" fmla="*/ 56 w 92"/>
                  <a:gd name="T3" fmla="*/ 70 h 92"/>
                  <a:gd name="T4" fmla="*/ 61 w 92"/>
                  <a:gd name="T5" fmla="*/ 66 h 92"/>
                  <a:gd name="T6" fmla="*/ 66 w 92"/>
                  <a:gd name="T7" fmla="*/ 59 h 92"/>
                  <a:gd name="T8" fmla="*/ 67 w 92"/>
                  <a:gd name="T9" fmla="*/ 52 h 92"/>
                  <a:gd name="T10" fmla="*/ 67 w 92"/>
                  <a:gd name="T11" fmla="*/ 32 h 92"/>
                  <a:gd name="T12" fmla="*/ 69 w 92"/>
                  <a:gd name="T13" fmla="*/ 46 h 92"/>
                  <a:gd name="T14" fmla="*/ 73 w 92"/>
                  <a:gd name="T15" fmla="*/ 49 h 92"/>
                  <a:gd name="T16" fmla="*/ 76 w 92"/>
                  <a:gd name="T17" fmla="*/ 38 h 92"/>
                  <a:gd name="T18" fmla="*/ 79 w 92"/>
                  <a:gd name="T19" fmla="*/ 28 h 92"/>
                  <a:gd name="T20" fmla="*/ 88 w 92"/>
                  <a:gd name="T21" fmla="*/ 0 h 92"/>
                  <a:gd name="T22" fmla="*/ 82 w 92"/>
                  <a:gd name="T23" fmla="*/ 23 h 92"/>
                  <a:gd name="T24" fmla="*/ 79 w 92"/>
                  <a:gd name="T25" fmla="*/ 38 h 92"/>
                  <a:gd name="T26" fmla="*/ 77 w 92"/>
                  <a:gd name="T27" fmla="*/ 49 h 92"/>
                  <a:gd name="T28" fmla="*/ 73 w 92"/>
                  <a:gd name="T29" fmla="*/ 56 h 92"/>
                  <a:gd name="T30" fmla="*/ 69 w 92"/>
                  <a:gd name="T31" fmla="*/ 62 h 92"/>
                  <a:gd name="T32" fmla="*/ 74 w 92"/>
                  <a:gd name="T33" fmla="*/ 66 h 92"/>
                  <a:gd name="T34" fmla="*/ 79 w 92"/>
                  <a:gd name="T35" fmla="*/ 65 h 92"/>
                  <a:gd name="T36" fmla="*/ 91 w 92"/>
                  <a:gd name="T37" fmla="*/ 55 h 92"/>
                  <a:gd name="T38" fmla="*/ 77 w 92"/>
                  <a:gd name="T39" fmla="*/ 73 h 92"/>
                  <a:gd name="T40" fmla="*/ 62 w 92"/>
                  <a:gd name="T41" fmla="*/ 76 h 92"/>
                  <a:gd name="T42" fmla="*/ 45 w 92"/>
                  <a:gd name="T43" fmla="*/ 80 h 92"/>
                  <a:gd name="T44" fmla="*/ 29 w 92"/>
                  <a:gd name="T45" fmla="*/ 83 h 92"/>
                  <a:gd name="T46" fmla="*/ 11 w 92"/>
                  <a:gd name="T47" fmla="*/ 87 h 92"/>
                  <a:gd name="T48" fmla="*/ 0 w 92"/>
                  <a:gd name="T49" fmla="*/ 91 h 9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2"/>
                  <a:gd name="T76" fmla="*/ 0 h 92"/>
                  <a:gd name="T77" fmla="*/ 92 w 92"/>
                  <a:gd name="T78" fmla="*/ 92 h 9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2" h="92">
                    <a:moveTo>
                      <a:pt x="0" y="91"/>
                    </a:moveTo>
                    <a:lnTo>
                      <a:pt x="56" y="70"/>
                    </a:lnTo>
                    <a:lnTo>
                      <a:pt x="61" y="66"/>
                    </a:lnTo>
                    <a:lnTo>
                      <a:pt x="66" y="59"/>
                    </a:lnTo>
                    <a:lnTo>
                      <a:pt x="67" y="52"/>
                    </a:lnTo>
                    <a:lnTo>
                      <a:pt x="67" y="32"/>
                    </a:lnTo>
                    <a:lnTo>
                      <a:pt x="69" y="46"/>
                    </a:lnTo>
                    <a:lnTo>
                      <a:pt x="73" y="49"/>
                    </a:lnTo>
                    <a:lnTo>
                      <a:pt x="76" y="38"/>
                    </a:lnTo>
                    <a:lnTo>
                      <a:pt x="79" y="28"/>
                    </a:lnTo>
                    <a:lnTo>
                      <a:pt x="88" y="0"/>
                    </a:lnTo>
                    <a:lnTo>
                      <a:pt x="82" y="23"/>
                    </a:lnTo>
                    <a:lnTo>
                      <a:pt x="79" y="38"/>
                    </a:lnTo>
                    <a:lnTo>
                      <a:pt x="77" y="49"/>
                    </a:lnTo>
                    <a:lnTo>
                      <a:pt x="73" y="56"/>
                    </a:lnTo>
                    <a:lnTo>
                      <a:pt x="69" y="62"/>
                    </a:lnTo>
                    <a:lnTo>
                      <a:pt x="74" y="66"/>
                    </a:lnTo>
                    <a:lnTo>
                      <a:pt x="79" y="65"/>
                    </a:lnTo>
                    <a:lnTo>
                      <a:pt x="91" y="55"/>
                    </a:lnTo>
                    <a:lnTo>
                      <a:pt x="77" y="73"/>
                    </a:lnTo>
                    <a:lnTo>
                      <a:pt x="62" y="76"/>
                    </a:lnTo>
                    <a:lnTo>
                      <a:pt x="45" y="80"/>
                    </a:lnTo>
                    <a:lnTo>
                      <a:pt x="29" y="83"/>
                    </a:lnTo>
                    <a:lnTo>
                      <a:pt x="11" y="87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20" name="Freeform 12"/>
              <p:cNvSpPr>
                <a:spLocks/>
              </p:cNvSpPr>
              <p:nvPr/>
            </p:nvSpPr>
            <p:spPr bwMode="auto">
              <a:xfrm>
                <a:off x="3711" y="2369"/>
                <a:ext cx="71" cy="154"/>
              </a:xfrm>
              <a:custGeom>
                <a:avLst/>
                <a:gdLst>
                  <a:gd name="T0" fmla="*/ 70 w 71"/>
                  <a:gd name="T1" fmla="*/ 2 h 154"/>
                  <a:gd name="T2" fmla="*/ 55 w 71"/>
                  <a:gd name="T3" fmla="*/ 0 h 154"/>
                  <a:gd name="T4" fmla="*/ 47 w 71"/>
                  <a:gd name="T5" fmla="*/ 2 h 154"/>
                  <a:gd name="T6" fmla="*/ 35 w 71"/>
                  <a:gd name="T7" fmla="*/ 15 h 154"/>
                  <a:gd name="T8" fmla="*/ 22 w 71"/>
                  <a:gd name="T9" fmla="*/ 32 h 154"/>
                  <a:gd name="T10" fmla="*/ 15 w 71"/>
                  <a:gd name="T11" fmla="*/ 65 h 154"/>
                  <a:gd name="T12" fmla="*/ 11 w 71"/>
                  <a:gd name="T13" fmla="*/ 74 h 154"/>
                  <a:gd name="T14" fmla="*/ 10 w 71"/>
                  <a:gd name="T15" fmla="*/ 101 h 154"/>
                  <a:gd name="T16" fmla="*/ 8 w 71"/>
                  <a:gd name="T17" fmla="*/ 120 h 154"/>
                  <a:gd name="T18" fmla="*/ 0 w 71"/>
                  <a:gd name="T19" fmla="*/ 132 h 154"/>
                  <a:gd name="T20" fmla="*/ 19 w 71"/>
                  <a:gd name="T21" fmla="*/ 153 h 154"/>
                  <a:gd name="T22" fmla="*/ 10 w 71"/>
                  <a:gd name="T23" fmla="*/ 138 h 154"/>
                  <a:gd name="T24" fmla="*/ 11 w 71"/>
                  <a:gd name="T25" fmla="*/ 136 h 154"/>
                  <a:gd name="T26" fmla="*/ 24 w 71"/>
                  <a:gd name="T27" fmla="*/ 144 h 154"/>
                  <a:gd name="T28" fmla="*/ 40 w 71"/>
                  <a:gd name="T29" fmla="*/ 148 h 154"/>
                  <a:gd name="T30" fmla="*/ 19 w 71"/>
                  <a:gd name="T31" fmla="*/ 139 h 154"/>
                  <a:gd name="T32" fmla="*/ 11 w 71"/>
                  <a:gd name="T33" fmla="*/ 131 h 154"/>
                  <a:gd name="T34" fmla="*/ 11 w 71"/>
                  <a:gd name="T35" fmla="*/ 123 h 154"/>
                  <a:gd name="T36" fmla="*/ 24 w 71"/>
                  <a:gd name="T37" fmla="*/ 123 h 154"/>
                  <a:gd name="T38" fmla="*/ 11 w 71"/>
                  <a:gd name="T39" fmla="*/ 119 h 154"/>
                  <a:gd name="T40" fmla="*/ 11 w 71"/>
                  <a:gd name="T41" fmla="*/ 101 h 154"/>
                  <a:gd name="T42" fmla="*/ 15 w 71"/>
                  <a:gd name="T43" fmla="*/ 71 h 154"/>
                  <a:gd name="T44" fmla="*/ 25 w 71"/>
                  <a:gd name="T45" fmla="*/ 33 h 154"/>
                  <a:gd name="T46" fmla="*/ 33 w 71"/>
                  <a:gd name="T47" fmla="*/ 21 h 154"/>
                  <a:gd name="T48" fmla="*/ 47 w 71"/>
                  <a:gd name="T49" fmla="*/ 6 h 154"/>
                  <a:gd name="T50" fmla="*/ 55 w 71"/>
                  <a:gd name="T51" fmla="*/ 4 h 154"/>
                  <a:gd name="T52" fmla="*/ 70 w 71"/>
                  <a:gd name="T53" fmla="*/ 2 h 15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1"/>
                  <a:gd name="T82" fmla="*/ 0 h 154"/>
                  <a:gd name="T83" fmla="*/ 71 w 71"/>
                  <a:gd name="T84" fmla="*/ 154 h 15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1" h="154">
                    <a:moveTo>
                      <a:pt x="70" y="2"/>
                    </a:moveTo>
                    <a:lnTo>
                      <a:pt x="55" y="0"/>
                    </a:lnTo>
                    <a:lnTo>
                      <a:pt x="47" y="2"/>
                    </a:lnTo>
                    <a:lnTo>
                      <a:pt x="35" y="15"/>
                    </a:lnTo>
                    <a:lnTo>
                      <a:pt x="22" y="32"/>
                    </a:lnTo>
                    <a:lnTo>
                      <a:pt x="15" y="65"/>
                    </a:lnTo>
                    <a:lnTo>
                      <a:pt x="11" y="74"/>
                    </a:lnTo>
                    <a:lnTo>
                      <a:pt x="10" y="101"/>
                    </a:lnTo>
                    <a:lnTo>
                      <a:pt x="8" y="120"/>
                    </a:lnTo>
                    <a:lnTo>
                      <a:pt x="0" y="132"/>
                    </a:lnTo>
                    <a:lnTo>
                      <a:pt x="19" y="153"/>
                    </a:lnTo>
                    <a:lnTo>
                      <a:pt x="10" y="138"/>
                    </a:lnTo>
                    <a:lnTo>
                      <a:pt x="11" y="136"/>
                    </a:lnTo>
                    <a:lnTo>
                      <a:pt x="24" y="144"/>
                    </a:lnTo>
                    <a:lnTo>
                      <a:pt x="40" y="148"/>
                    </a:lnTo>
                    <a:lnTo>
                      <a:pt x="19" y="139"/>
                    </a:lnTo>
                    <a:lnTo>
                      <a:pt x="11" y="131"/>
                    </a:lnTo>
                    <a:lnTo>
                      <a:pt x="11" y="123"/>
                    </a:lnTo>
                    <a:lnTo>
                      <a:pt x="24" y="123"/>
                    </a:lnTo>
                    <a:lnTo>
                      <a:pt x="11" y="119"/>
                    </a:lnTo>
                    <a:lnTo>
                      <a:pt x="11" y="101"/>
                    </a:lnTo>
                    <a:lnTo>
                      <a:pt x="15" y="71"/>
                    </a:lnTo>
                    <a:lnTo>
                      <a:pt x="25" y="33"/>
                    </a:lnTo>
                    <a:lnTo>
                      <a:pt x="33" y="21"/>
                    </a:lnTo>
                    <a:lnTo>
                      <a:pt x="47" y="6"/>
                    </a:lnTo>
                    <a:lnTo>
                      <a:pt x="55" y="4"/>
                    </a:lnTo>
                    <a:lnTo>
                      <a:pt x="70" y="2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221" name="Group 13"/>
              <p:cNvGrpSpPr>
                <a:grpSpLocks/>
              </p:cNvGrpSpPr>
              <p:nvPr/>
            </p:nvGrpSpPr>
            <p:grpSpPr bwMode="auto">
              <a:xfrm>
                <a:off x="3649" y="2247"/>
                <a:ext cx="119" cy="196"/>
                <a:chOff x="3649" y="2247"/>
                <a:chExt cx="119" cy="196"/>
              </a:xfrm>
            </p:grpSpPr>
            <p:sp>
              <p:nvSpPr>
                <p:cNvPr id="45223" name="Freeform 14"/>
                <p:cNvSpPr>
                  <a:spLocks/>
                </p:cNvSpPr>
                <p:nvPr/>
              </p:nvSpPr>
              <p:spPr bwMode="auto">
                <a:xfrm>
                  <a:off x="3701" y="2354"/>
                  <a:ext cx="40" cy="44"/>
                </a:xfrm>
                <a:custGeom>
                  <a:avLst/>
                  <a:gdLst>
                    <a:gd name="T0" fmla="*/ 34 w 40"/>
                    <a:gd name="T1" fmla="*/ 0 h 44"/>
                    <a:gd name="T2" fmla="*/ 7 w 40"/>
                    <a:gd name="T3" fmla="*/ 25 h 44"/>
                    <a:gd name="T4" fmla="*/ 5 w 40"/>
                    <a:gd name="T5" fmla="*/ 22 h 44"/>
                    <a:gd name="T6" fmla="*/ 1 w 40"/>
                    <a:gd name="T7" fmla="*/ 32 h 44"/>
                    <a:gd name="T8" fmla="*/ 0 w 40"/>
                    <a:gd name="T9" fmla="*/ 39 h 44"/>
                    <a:gd name="T10" fmla="*/ 3 w 40"/>
                    <a:gd name="T11" fmla="*/ 35 h 44"/>
                    <a:gd name="T12" fmla="*/ 6 w 40"/>
                    <a:gd name="T13" fmla="*/ 28 h 44"/>
                    <a:gd name="T14" fmla="*/ 11 w 40"/>
                    <a:gd name="T15" fmla="*/ 43 h 44"/>
                    <a:gd name="T16" fmla="*/ 20 w 40"/>
                    <a:gd name="T17" fmla="*/ 31 h 44"/>
                    <a:gd name="T18" fmla="*/ 30 w 40"/>
                    <a:gd name="T19" fmla="*/ 14 h 44"/>
                    <a:gd name="T20" fmla="*/ 39 w 40"/>
                    <a:gd name="T21" fmla="*/ 3 h 44"/>
                    <a:gd name="T22" fmla="*/ 34 w 40"/>
                    <a:gd name="T23" fmla="*/ 0 h 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44"/>
                    <a:gd name="T38" fmla="*/ 40 w 40"/>
                    <a:gd name="T39" fmla="*/ 44 h 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44">
                      <a:moveTo>
                        <a:pt x="34" y="0"/>
                      </a:moveTo>
                      <a:lnTo>
                        <a:pt x="7" y="25"/>
                      </a:lnTo>
                      <a:lnTo>
                        <a:pt x="5" y="22"/>
                      </a:lnTo>
                      <a:lnTo>
                        <a:pt x="1" y="32"/>
                      </a:lnTo>
                      <a:lnTo>
                        <a:pt x="0" y="39"/>
                      </a:lnTo>
                      <a:lnTo>
                        <a:pt x="3" y="35"/>
                      </a:lnTo>
                      <a:lnTo>
                        <a:pt x="6" y="28"/>
                      </a:lnTo>
                      <a:lnTo>
                        <a:pt x="11" y="43"/>
                      </a:lnTo>
                      <a:lnTo>
                        <a:pt x="20" y="31"/>
                      </a:lnTo>
                      <a:lnTo>
                        <a:pt x="30" y="14"/>
                      </a:lnTo>
                      <a:lnTo>
                        <a:pt x="39" y="3"/>
                      </a:lnTo>
                      <a:lnTo>
                        <a:pt x="34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4" name="Freeform 15"/>
                <p:cNvSpPr>
                  <a:spLocks/>
                </p:cNvSpPr>
                <p:nvPr/>
              </p:nvSpPr>
              <p:spPr bwMode="auto">
                <a:xfrm>
                  <a:off x="3700" y="2384"/>
                  <a:ext cx="17" cy="57"/>
                </a:xfrm>
                <a:custGeom>
                  <a:avLst/>
                  <a:gdLst>
                    <a:gd name="T0" fmla="*/ 9 w 17"/>
                    <a:gd name="T1" fmla="*/ 0 h 57"/>
                    <a:gd name="T2" fmla="*/ 6 w 17"/>
                    <a:gd name="T3" fmla="*/ 3 h 57"/>
                    <a:gd name="T4" fmla="*/ 4 w 17"/>
                    <a:gd name="T5" fmla="*/ 5 h 57"/>
                    <a:gd name="T6" fmla="*/ 3 w 17"/>
                    <a:gd name="T7" fmla="*/ 8 h 57"/>
                    <a:gd name="T8" fmla="*/ 1 w 17"/>
                    <a:gd name="T9" fmla="*/ 12 h 57"/>
                    <a:gd name="T10" fmla="*/ 0 w 17"/>
                    <a:gd name="T11" fmla="*/ 16 h 57"/>
                    <a:gd name="T12" fmla="*/ 1 w 17"/>
                    <a:gd name="T13" fmla="*/ 21 h 57"/>
                    <a:gd name="T14" fmla="*/ 3 w 17"/>
                    <a:gd name="T15" fmla="*/ 25 h 57"/>
                    <a:gd name="T16" fmla="*/ 3 w 17"/>
                    <a:gd name="T17" fmla="*/ 28 h 57"/>
                    <a:gd name="T18" fmla="*/ 0 w 17"/>
                    <a:gd name="T19" fmla="*/ 38 h 57"/>
                    <a:gd name="T20" fmla="*/ 0 w 17"/>
                    <a:gd name="T21" fmla="*/ 43 h 57"/>
                    <a:gd name="T22" fmla="*/ 0 w 17"/>
                    <a:gd name="T23" fmla="*/ 48 h 57"/>
                    <a:gd name="T24" fmla="*/ 0 w 17"/>
                    <a:gd name="T25" fmla="*/ 56 h 57"/>
                    <a:gd name="T26" fmla="*/ 6 w 17"/>
                    <a:gd name="T27" fmla="*/ 39 h 57"/>
                    <a:gd name="T28" fmla="*/ 8 w 17"/>
                    <a:gd name="T29" fmla="*/ 27 h 57"/>
                    <a:gd name="T30" fmla="*/ 16 w 17"/>
                    <a:gd name="T31" fmla="*/ 13 h 57"/>
                    <a:gd name="T32" fmla="*/ 9 w 17"/>
                    <a:gd name="T33" fmla="*/ 0 h 5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7"/>
                    <a:gd name="T52" fmla="*/ 0 h 57"/>
                    <a:gd name="T53" fmla="*/ 17 w 17"/>
                    <a:gd name="T54" fmla="*/ 57 h 5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7" h="57">
                      <a:moveTo>
                        <a:pt x="9" y="0"/>
                      </a:move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1" y="21"/>
                      </a:lnTo>
                      <a:lnTo>
                        <a:pt x="3" y="25"/>
                      </a:lnTo>
                      <a:lnTo>
                        <a:pt x="3" y="28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0" y="48"/>
                      </a:lnTo>
                      <a:lnTo>
                        <a:pt x="0" y="56"/>
                      </a:lnTo>
                      <a:lnTo>
                        <a:pt x="6" y="39"/>
                      </a:lnTo>
                      <a:lnTo>
                        <a:pt x="8" y="27"/>
                      </a:lnTo>
                      <a:lnTo>
                        <a:pt x="16" y="13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000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5" name="Freeform 16"/>
                <p:cNvSpPr>
                  <a:spLocks/>
                </p:cNvSpPr>
                <p:nvPr/>
              </p:nvSpPr>
              <p:spPr bwMode="auto">
                <a:xfrm>
                  <a:off x="3701" y="2385"/>
                  <a:ext cx="17" cy="28"/>
                </a:xfrm>
                <a:custGeom>
                  <a:avLst/>
                  <a:gdLst>
                    <a:gd name="T0" fmla="*/ 8 w 17"/>
                    <a:gd name="T1" fmla="*/ 0 h 28"/>
                    <a:gd name="T2" fmla="*/ 5 w 17"/>
                    <a:gd name="T3" fmla="*/ 2 h 28"/>
                    <a:gd name="T4" fmla="*/ 3 w 17"/>
                    <a:gd name="T5" fmla="*/ 4 h 28"/>
                    <a:gd name="T6" fmla="*/ 1 w 17"/>
                    <a:gd name="T7" fmla="*/ 7 h 28"/>
                    <a:gd name="T8" fmla="*/ 0 w 17"/>
                    <a:gd name="T9" fmla="*/ 11 h 28"/>
                    <a:gd name="T10" fmla="*/ 0 w 17"/>
                    <a:gd name="T11" fmla="*/ 15 h 28"/>
                    <a:gd name="T12" fmla="*/ 0 w 17"/>
                    <a:gd name="T13" fmla="*/ 19 h 28"/>
                    <a:gd name="T14" fmla="*/ 1 w 17"/>
                    <a:gd name="T15" fmla="*/ 23 h 28"/>
                    <a:gd name="T16" fmla="*/ 1 w 17"/>
                    <a:gd name="T17" fmla="*/ 26 h 28"/>
                    <a:gd name="T18" fmla="*/ 7 w 17"/>
                    <a:gd name="T19" fmla="*/ 27 h 28"/>
                    <a:gd name="T20" fmla="*/ 8 w 17"/>
                    <a:gd name="T21" fmla="*/ 24 h 28"/>
                    <a:gd name="T22" fmla="*/ 16 w 17"/>
                    <a:gd name="T23" fmla="*/ 12 h 28"/>
                    <a:gd name="T24" fmla="*/ 8 w 17"/>
                    <a:gd name="T25" fmla="*/ 0 h 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"/>
                    <a:gd name="T40" fmla="*/ 0 h 28"/>
                    <a:gd name="T41" fmla="*/ 17 w 17"/>
                    <a:gd name="T42" fmla="*/ 28 h 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" h="28">
                      <a:moveTo>
                        <a:pt x="8" y="0"/>
                      </a:move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1" y="26"/>
                      </a:lnTo>
                      <a:lnTo>
                        <a:pt x="7" y="27"/>
                      </a:lnTo>
                      <a:lnTo>
                        <a:pt x="8" y="24"/>
                      </a:lnTo>
                      <a:lnTo>
                        <a:pt x="16" y="1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grpSp>
              <p:nvGrpSpPr>
                <p:cNvPr id="45226" name="Group 17"/>
                <p:cNvGrpSpPr>
                  <a:grpSpLocks/>
                </p:cNvGrpSpPr>
                <p:nvPr/>
              </p:nvGrpSpPr>
              <p:grpSpPr bwMode="auto">
                <a:xfrm>
                  <a:off x="3649" y="2247"/>
                  <a:ext cx="119" cy="135"/>
                  <a:chOff x="3649" y="2247"/>
                  <a:chExt cx="119" cy="135"/>
                </a:xfrm>
              </p:grpSpPr>
              <p:grpSp>
                <p:nvGrpSpPr>
                  <p:cNvPr id="4522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662" y="2263"/>
                    <a:ext cx="87" cy="119"/>
                    <a:chOff x="3662" y="2263"/>
                    <a:chExt cx="87" cy="119"/>
                  </a:xfrm>
                </p:grpSpPr>
                <p:sp>
                  <p:nvSpPr>
                    <p:cNvPr id="45236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3662" y="2263"/>
                      <a:ext cx="87" cy="119"/>
                    </a:xfrm>
                    <a:custGeom>
                      <a:avLst/>
                      <a:gdLst>
                        <a:gd name="T0" fmla="*/ 26 w 87"/>
                        <a:gd name="T1" fmla="*/ 3 h 119"/>
                        <a:gd name="T2" fmla="*/ 20 w 87"/>
                        <a:gd name="T3" fmla="*/ 7 h 119"/>
                        <a:gd name="T4" fmla="*/ 14 w 87"/>
                        <a:gd name="T5" fmla="*/ 11 h 119"/>
                        <a:gd name="T6" fmla="*/ 11 w 87"/>
                        <a:gd name="T7" fmla="*/ 15 h 119"/>
                        <a:gd name="T8" fmla="*/ 6 w 87"/>
                        <a:gd name="T9" fmla="*/ 18 h 119"/>
                        <a:gd name="T10" fmla="*/ 3 w 87"/>
                        <a:gd name="T11" fmla="*/ 23 h 119"/>
                        <a:gd name="T12" fmla="*/ 1 w 87"/>
                        <a:gd name="T13" fmla="*/ 27 h 119"/>
                        <a:gd name="T14" fmla="*/ 0 w 87"/>
                        <a:gd name="T15" fmla="*/ 32 h 119"/>
                        <a:gd name="T16" fmla="*/ 0 w 87"/>
                        <a:gd name="T17" fmla="*/ 37 h 119"/>
                        <a:gd name="T18" fmla="*/ 0 w 87"/>
                        <a:gd name="T19" fmla="*/ 43 h 119"/>
                        <a:gd name="T20" fmla="*/ 0 w 87"/>
                        <a:gd name="T21" fmla="*/ 49 h 119"/>
                        <a:gd name="T22" fmla="*/ 0 w 87"/>
                        <a:gd name="T23" fmla="*/ 57 h 119"/>
                        <a:gd name="T24" fmla="*/ 2 w 87"/>
                        <a:gd name="T25" fmla="*/ 59 h 119"/>
                        <a:gd name="T26" fmla="*/ 5 w 87"/>
                        <a:gd name="T27" fmla="*/ 61 h 119"/>
                        <a:gd name="T28" fmla="*/ 5 w 87"/>
                        <a:gd name="T29" fmla="*/ 62 h 119"/>
                        <a:gd name="T30" fmla="*/ 5 w 87"/>
                        <a:gd name="T31" fmla="*/ 65 h 119"/>
                        <a:gd name="T32" fmla="*/ 4 w 87"/>
                        <a:gd name="T33" fmla="*/ 69 h 119"/>
                        <a:gd name="T34" fmla="*/ 1 w 87"/>
                        <a:gd name="T35" fmla="*/ 79 h 119"/>
                        <a:gd name="T36" fmla="*/ 1 w 87"/>
                        <a:gd name="T37" fmla="*/ 83 h 119"/>
                        <a:gd name="T38" fmla="*/ 4 w 87"/>
                        <a:gd name="T39" fmla="*/ 84 h 119"/>
                        <a:gd name="T40" fmla="*/ 7 w 87"/>
                        <a:gd name="T41" fmla="*/ 84 h 119"/>
                        <a:gd name="T42" fmla="*/ 10 w 87"/>
                        <a:gd name="T43" fmla="*/ 84 h 119"/>
                        <a:gd name="T44" fmla="*/ 13 w 87"/>
                        <a:gd name="T45" fmla="*/ 95 h 119"/>
                        <a:gd name="T46" fmla="*/ 13 w 87"/>
                        <a:gd name="T47" fmla="*/ 99 h 119"/>
                        <a:gd name="T48" fmla="*/ 15 w 87"/>
                        <a:gd name="T49" fmla="*/ 101 h 119"/>
                        <a:gd name="T50" fmla="*/ 17 w 87"/>
                        <a:gd name="T51" fmla="*/ 102 h 119"/>
                        <a:gd name="T52" fmla="*/ 17 w 87"/>
                        <a:gd name="T53" fmla="*/ 104 h 119"/>
                        <a:gd name="T54" fmla="*/ 17 w 87"/>
                        <a:gd name="T55" fmla="*/ 107 h 119"/>
                        <a:gd name="T56" fmla="*/ 18 w 87"/>
                        <a:gd name="T57" fmla="*/ 112 h 119"/>
                        <a:gd name="T58" fmla="*/ 21 w 87"/>
                        <a:gd name="T59" fmla="*/ 115 h 119"/>
                        <a:gd name="T60" fmla="*/ 23 w 87"/>
                        <a:gd name="T61" fmla="*/ 117 h 119"/>
                        <a:gd name="T62" fmla="*/ 27 w 87"/>
                        <a:gd name="T63" fmla="*/ 118 h 119"/>
                        <a:gd name="T64" fmla="*/ 31 w 87"/>
                        <a:gd name="T65" fmla="*/ 117 h 119"/>
                        <a:gd name="T66" fmla="*/ 36 w 87"/>
                        <a:gd name="T67" fmla="*/ 115 h 119"/>
                        <a:gd name="T68" fmla="*/ 42 w 87"/>
                        <a:gd name="T69" fmla="*/ 111 h 119"/>
                        <a:gd name="T70" fmla="*/ 45 w 87"/>
                        <a:gd name="T71" fmla="*/ 115 h 119"/>
                        <a:gd name="T72" fmla="*/ 83 w 87"/>
                        <a:gd name="T73" fmla="*/ 83 h 119"/>
                        <a:gd name="T74" fmla="*/ 80 w 87"/>
                        <a:gd name="T75" fmla="*/ 78 h 119"/>
                        <a:gd name="T76" fmla="*/ 83 w 87"/>
                        <a:gd name="T77" fmla="*/ 71 h 119"/>
                        <a:gd name="T78" fmla="*/ 85 w 87"/>
                        <a:gd name="T79" fmla="*/ 61 h 119"/>
                        <a:gd name="T80" fmla="*/ 86 w 87"/>
                        <a:gd name="T81" fmla="*/ 50 h 119"/>
                        <a:gd name="T82" fmla="*/ 86 w 87"/>
                        <a:gd name="T83" fmla="*/ 40 h 119"/>
                        <a:gd name="T84" fmla="*/ 83 w 87"/>
                        <a:gd name="T85" fmla="*/ 25 h 119"/>
                        <a:gd name="T86" fmla="*/ 80 w 87"/>
                        <a:gd name="T87" fmla="*/ 12 h 119"/>
                        <a:gd name="T88" fmla="*/ 75 w 87"/>
                        <a:gd name="T89" fmla="*/ 2 h 119"/>
                        <a:gd name="T90" fmla="*/ 61 w 87"/>
                        <a:gd name="T91" fmla="*/ 0 h 119"/>
                        <a:gd name="T92" fmla="*/ 37 w 87"/>
                        <a:gd name="T93" fmla="*/ 0 h 119"/>
                        <a:gd name="T94" fmla="*/ 26 w 87"/>
                        <a:gd name="T95" fmla="*/ 3 h 119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87"/>
                        <a:gd name="T145" fmla="*/ 0 h 119"/>
                        <a:gd name="T146" fmla="*/ 87 w 87"/>
                        <a:gd name="T147" fmla="*/ 119 h 119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87" h="119">
                          <a:moveTo>
                            <a:pt x="26" y="3"/>
                          </a:moveTo>
                          <a:lnTo>
                            <a:pt x="20" y="7"/>
                          </a:lnTo>
                          <a:lnTo>
                            <a:pt x="14" y="11"/>
                          </a:lnTo>
                          <a:lnTo>
                            <a:pt x="11" y="15"/>
                          </a:lnTo>
                          <a:lnTo>
                            <a:pt x="6" y="18"/>
                          </a:lnTo>
                          <a:lnTo>
                            <a:pt x="3" y="23"/>
                          </a:lnTo>
                          <a:lnTo>
                            <a:pt x="1" y="27"/>
                          </a:lnTo>
                          <a:lnTo>
                            <a:pt x="0" y="32"/>
                          </a:lnTo>
                          <a:lnTo>
                            <a:pt x="0" y="37"/>
                          </a:lnTo>
                          <a:lnTo>
                            <a:pt x="0" y="43"/>
                          </a:lnTo>
                          <a:lnTo>
                            <a:pt x="0" y="49"/>
                          </a:lnTo>
                          <a:lnTo>
                            <a:pt x="0" y="57"/>
                          </a:lnTo>
                          <a:lnTo>
                            <a:pt x="2" y="59"/>
                          </a:lnTo>
                          <a:lnTo>
                            <a:pt x="5" y="61"/>
                          </a:lnTo>
                          <a:lnTo>
                            <a:pt x="5" y="62"/>
                          </a:lnTo>
                          <a:lnTo>
                            <a:pt x="5" y="65"/>
                          </a:lnTo>
                          <a:lnTo>
                            <a:pt x="4" y="69"/>
                          </a:lnTo>
                          <a:lnTo>
                            <a:pt x="1" y="79"/>
                          </a:lnTo>
                          <a:lnTo>
                            <a:pt x="1" y="83"/>
                          </a:lnTo>
                          <a:lnTo>
                            <a:pt x="4" y="84"/>
                          </a:lnTo>
                          <a:lnTo>
                            <a:pt x="7" y="84"/>
                          </a:lnTo>
                          <a:lnTo>
                            <a:pt x="10" y="84"/>
                          </a:lnTo>
                          <a:lnTo>
                            <a:pt x="13" y="95"/>
                          </a:lnTo>
                          <a:lnTo>
                            <a:pt x="13" y="99"/>
                          </a:lnTo>
                          <a:lnTo>
                            <a:pt x="15" y="101"/>
                          </a:lnTo>
                          <a:lnTo>
                            <a:pt x="17" y="102"/>
                          </a:lnTo>
                          <a:lnTo>
                            <a:pt x="17" y="104"/>
                          </a:lnTo>
                          <a:lnTo>
                            <a:pt x="17" y="107"/>
                          </a:lnTo>
                          <a:lnTo>
                            <a:pt x="18" y="112"/>
                          </a:lnTo>
                          <a:lnTo>
                            <a:pt x="21" y="115"/>
                          </a:lnTo>
                          <a:lnTo>
                            <a:pt x="23" y="117"/>
                          </a:lnTo>
                          <a:lnTo>
                            <a:pt x="27" y="118"/>
                          </a:lnTo>
                          <a:lnTo>
                            <a:pt x="31" y="117"/>
                          </a:lnTo>
                          <a:lnTo>
                            <a:pt x="36" y="115"/>
                          </a:lnTo>
                          <a:lnTo>
                            <a:pt x="42" y="111"/>
                          </a:lnTo>
                          <a:lnTo>
                            <a:pt x="45" y="115"/>
                          </a:lnTo>
                          <a:lnTo>
                            <a:pt x="83" y="83"/>
                          </a:lnTo>
                          <a:lnTo>
                            <a:pt x="80" y="78"/>
                          </a:lnTo>
                          <a:lnTo>
                            <a:pt x="83" y="71"/>
                          </a:lnTo>
                          <a:lnTo>
                            <a:pt x="85" y="61"/>
                          </a:lnTo>
                          <a:lnTo>
                            <a:pt x="86" y="50"/>
                          </a:lnTo>
                          <a:lnTo>
                            <a:pt x="86" y="40"/>
                          </a:lnTo>
                          <a:lnTo>
                            <a:pt x="83" y="25"/>
                          </a:lnTo>
                          <a:lnTo>
                            <a:pt x="80" y="12"/>
                          </a:lnTo>
                          <a:lnTo>
                            <a:pt x="75" y="2"/>
                          </a:lnTo>
                          <a:lnTo>
                            <a:pt x="61" y="0"/>
                          </a:lnTo>
                          <a:lnTo>
                            <a:pt x="37" y="0"/>
                          </a:lnTo>
                          <a:lnTo>
                            <a:pt x="26" y="3"/>
                          </a:lnTo>
                        </a:path>
                      </a:pathLst>
                    </a:custGeom>
                    <a:solidFill>
                      <a:srgbClr val="FF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grpSp>
                  <p:nvGrpSpPr>
                    <p:cNvPr id="45237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98" y="2324"/>
                      <a:ext cx="21" cy="36"/>
                      <a:chOff x="3698" y="2324"/>
                      <a:chExt cx="21" cy="36"/>
                    </a:xfrm>
                  </p:grpSpPr>
                  <p:sp>
                    <p:nvSpPr>
                      <p:cNvPr id="4523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98" y="2324"/>
                        <a:ext cx="17" cy="17"/>
                      </a:xfrm>
                      <a:custGeom>
                        <a:avLst/>
                        <a:gdLst>
                          <a:gd name="T0" fmla="*/ 0 w 17"/>
                          <a:gd name="T1" fmla="*/ 6 h 17"/>
                          <a:gd name="T2" fmla="*/ 1 w 17"/>
                          <a:gd name="T3" fmla="*/ 3 h 17"/>
                          <a:gd name="T4" fmla="*/ 3 w 17"/>
                          <a:gd name="T5" fmla="*/ 1 h 17"/>
                          <a:gd name="T6" fmla="*/ 3 w 17"/>
                          <a:gd name="T7" fmla="*/ 0 h 17"/>
                          <a:gd name="T8" fmla="*/ 7 w 17"/>
                          <a:gd name="T9" fmla="*/ 0 h 17"/>
                          <a:gd name="T10" fmla="*/ 8 w 17"/>
                          <a:gd name="T11" fmla="*/ 0 h 17"/>
                          <a:gd name="T12" fmla="*/ 10 w 17"/>
                          <a:gd name="T13" fmla="*/ 0 h 17"/>
                          <a:gd name="T14" fmla="*/ 12 w 17"/>
                          <a:gd name="T15" fmla="*/ 1 h 17"/>
                          <a:gd name="T16" fmla="*/ 14 w 17"/>
                          <a:gd name="T17" fmla="*/ 3 h 17"/>
                          <a:gd name="T18" fmla="*/ 16 w 17"/>
                          <a:gd name="T19" fmla="*/ 5 h 17"/>
                          <a:gd name="T20" fmla="*/ 16 w 17"/>
                          <a:gd name="T21" fmla="*/ 8 h 17"/>
                          <a:gd name="T22" fmla="*/ 16 w 17"/>
                          <a:gd name="T23" fmla="*/ 11 h 17"/>
                          <a:gd name="T24" fmla="*/ 14 w 17"/>
                          <a:gd name="T25" fmla="*/ 13 h 17"/>
                          <a:gd name="T26" fmla="*/ 12 w 17"/>
                          <a:gd name="T27" fmla="*/ 16 h 17"/>
                          <a:gd name="T28" fmla="*/ 10 w 17"/>
                          <a:gd name="T29" fmla="*/ 13 h 17"/>
                          <a:gd name="T30" fmla="*/ 12 w 17"/>
                          <a:gd name="T31" fmla="*/ 11 h 17"/>
                          <a:gd name="T32" fmla="*/ 12 w 17"/>
                          <a:gd name="T33" fmla="*/ 8 h 17"/>
                          <a:gd name="T34" fmla="*/ 10 w 17"/>
                          <a:gd name="T35" fmla="*/ 9 h 17"/>
                          <a:gd name="T36" fmla="*/ 7 w 17"/>
                          <a:gd name="T37" fmla="*/ 10 h 17"/>
                          <a:gd name="T38" fmla="*/ 5 w 17"/>
                          <a:gd name="T39" fmla="*/ 8 h 17"/>
                          <a:gd name="T40" fmla="*/ 8 w 17"/>
                          <a:gd name="T41" fmla="*/ 7 h 17"/>
                          <a:gd name="T42" fmla="*/ 10 w 17"/>
                          <a:gd name="T43" fmla="*/ 7 h 17"/>
                          <a:gd name="T44" fmla="*/ 10 w 17"/>
                          <a:gd name="T45" fmla="*/ 5 h 17"/>
                          <a:gd name="T46" fmla="*/ 10 w 17"/>
                          <a:gd name="T47" fmla="*/ 4 h 17"/>
                          <a:gd name="T48" fmla="*/ 12 w 17"/>
                          <a:gd name="T49" fmla="*/ 4 h 17"/>
                          <a:gd name="T50" fmla="*/ 12 w 17"/>
                          <a:gd name="T51" fmla="*/ 2 h 17"/>
                          <a:gd name="T52" fmla="*/ 12 w 17"/>
                          <a:gd name="T53" fmla="*/ 1 h 17"/>
                          <a:gd name="T54" fmla="*/ 8 w 17"/>
                          <a:gd name="T55" fmla="*/ 1 h 17"/>
                          <a:gd name="T56" fmla="*/ 5 w 17"/>
                          <a:gd name="T57" fmla="*/ 1 h 17"/>
                          <a:gd name="T58" fmla="*/ 3 w 17"/>
                          <a:gd name="T59" fmla="*/ 3 h 17"/>
                          <a:gd name="T60" fmla="*/ 0 w 17"/>
                          <a:gd name="T61" fmla="*/ 6 h 17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w 17"/>
                          <a:gd name="T94" fmla="*/ 0 h 17"/>
                          <a:gd name="T95" fmla="*/ 17 w 17"/>
                          <a:gd name="T96" fmla="*/ 17 h 17"/>
                        </a:gdLst>
                        <a:ahLst/>
                        <a:cxnLst>
                          <a:cxn ang="T62">
                            <a:pos x="T0" y="T1"/>
                          </a:cxn>
                          <a:cxn ang="T63">
                            <a:pos x="T2" y="T3"/>
                          </a:cxn>
                          <a:cxn ang="T64">
                            <a:pos x="T4" y="T5"/>
                          </a:cxn>
                          <a:cxn ang="T65">
                            <a:pos x="T6" y="T7"/>
                          </a:cxn>
                          <a:cxn ang="T66">
                            <a:pos x="T8" y="T9"/>
                          </a:cxn>
                          <a:cxn ang="T67">
                            <a:pos x="T10" y="T11"/>
                          </a:cxn>
                          <a:cxn ang="T68">
                            <a:pos x="T12" y="T13"/>
                          </a:cxn>
                          <a:cxn ang="T69">
                            <a:pos x="T14" y="T15"/>
                          </a:cxn>
                          <a:cxn ang="T70">
                            <a:pos x="T16" y="T17"/>
                          </a:cxn>
                          <a:cxn ang="T71">
                            <a:pos x="T18" y="T19"/>
                          </a:cxn>
                          <a:cxn ang="T72">
                            <a:pos x="T20" y="T21"/>
                          </a:cxn>
                          <a:cxn ang="T73">
                            <a:pos x="T22" y="T23"/>
                          </a:cxn>
                          <a:cxn ang="T74">
                            <a:pos x="T24" y="T25"/>
                          </a:cxn>
                          <a:cxn ang="T75">
                            <a:pos x="T26" y="T27"/>
                          </a:cxn>
                          <a:cxn ang="T76">
                            <a:pos x="T28" y="T29"/>
                          </a:cxn>
                          <a:cxn ang="T77">
                            <a:pos x="T30" y="T31"/>
                          </a:cxn>
                          <a:cxn ang="T78">
                            <a:pos x="T32" y="T33"/>
                          </a:cxn>
                          <a:cxn ang="T79">
                            <a:pos x="T34" y="T35"/>
                          </a:cxn>
                          <a:cxn ang="T80">
                            <a:pos x="T36" y="T37"/>
                          </a:cxn>
                          <a:cxn ang="T81">
                            <a:pos x="T38" y="T39"/>
                          </a:cxn>
                          <a:cxn ang="T82">
                            <a:pos x="T40" y="T41"/>
                          </a:cxn>
                          <a:cxn ang="T83">
                            <a:pos x="T42" y="T43"/>
                          </a:cxn>
                          <a:cxn ang="T84">
                            <a:pos x="T44" y="T45"/>
                          </a:cxn>
                          <a:cxn ang="T85">
                            <a:pos x="T46" y="T47"/>
                          </a:cxn>
                          <a:cxn ang="T86">
                            <a:pos x="T48" y="T49"/>
                          </a:cxn>
                          <a:cxn ang="T87">
                            <a:pos x="T50" y="T51"/>
                          </a:cxn>
                          <a:cxn ang="T88">
                            <a:pos x="T52" y="T53"/>
                          </a:cxn>
                          <a:cxn ang="T89">
                            <a:pos x="T54" y="T55"/>
                          </a:cxn>
                          <a:cxn ang="T90">
                            <a:pos x="T56" y="T57"/>
                          </a:cxn>
                          <a:cxn ang="T91">
                            <a:pos x="T58" y="T59"/>
                          </a:cxn>
                          <a:cxn ang="T92">
                            <a:pos x="T60" y="T61"/>
                          </a:cxn>
                        </a:cxnLst>
                        <a:rect l="T93" t="T94" r="T95" b="T96"/>
                        <a:pathLst>
                          <a:path w="17" h="17">
                            <a:moveTo>
                              <a:pt x="0" y="6"/>
                            </a:moveTo>
                            <a:lnTo>
                              <a:pt x="1" y="3"/>
                            </a:lnTo>
                            <a:lnTo>
                              <a:pt x="3" y="1"/>
                            </a:lnTo>
                            <a:lnTo>
                              <a:pt x="3" y="0"/>
                            </a:lnTo>
                            <a:lnTo>
                              <a:pt x="7" y="0"/>
                            </a:lnTo>
                            <a:lnTo>
                              <a:pt x="8" y="0"/>
                            </a:lnTo>
                            <a:lnTo>
                              <a:pt x="10" y="0"/>
                            </a:lnTo>
                            <a:lnTo>
                              <a:pt x="12" y="1"/>
                            </a:lnTo>
                            <a:lnTo>
                              <a:pt x="14" y="3"/>
                            </a:lnTo>
                            <a:lnTo>
                              <a:pt x="16" y="5"/>
                            </a:lnTo>
                            <a:lnTo>
                              <a:pt x="16" y="8"/>
                            </a:lnTo>
                            <a:lnTo>
                              <a:pt x="16" y="11"/>
                            </a:lnTo>
                            <a:lnTo>
                              <a:pt x="14" y="13"/>
                            </a:lnTo>
                            <a:lnTo>
                              <a:pt x="12" y="16"/>
                            </a:lnTo>
                            <a:lnTo>
                              <a:pt x="10" y="13"/>
                            </a:lnTo>
                            <a:lnTo>
                              <a:pt x="12" y="11"/>
                            </a:lnTo>
                            <a:lnTo>
                              <a:pt x="12" y="8"/>
                            </a:lnTo>
                            <a:lnTo>
                              <a:pt x="10" y="9"/>
                            </a:lnTo>
                            <a:lnTo>
                              <a:pt x="7" y="10"/>
                            </a:lnTo>
                            <a:lnTo>
                              <a:pt x="5" y="8"/>
                            </a:lnTo>
                            <a:lnTo>
                              <a:pt x="8" y="7"/>
                            </a:lnTo>
                            <a:lnTo>
                              <a:pt x="10" y="7"/>
                            </a:lnTo>
                            <a:lnTo>
                              <a:pt x="10" y="5"/>
                            </a:lnTo>
                            <a:lnTo>
                              <a:pt x="10" y="4"/>
                            </a:lnTo>
                            <a:lnTo>
                              <a:pt x="12" y="4"/>
                            </a:lnTo>
                            <a:lnTo>
                              <a:pt x="12" y="2"/>
                            </a:lnTo>
                            <a:lnTo>
                              <a:pt x="12" y="1"/>
                            </a:lnTo>
                            <a:lnTo>
                              <a:pt x="8" y="1"/>
                            </a:lnTo>
                            <a:lnTo>
                              <a:pt x="5" y="1"/>
                            </a:lnTo>
                            <a:lnTo>
                              <a:pt x="3" y="3"/>
                            </a:lnTo>
                            <a:lnTo>
                              <a:pt x="0" y="6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  <p:sp>
                    <p:nvSpPr>
                      <p:cNvPr id="4524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2" y="2343"/>
                        <a:ext cx="17" cy="17"/>
                      </a:xfrm>
                      <a:custGeom>
                        <a:avLst/>
                        <a:gdLst>
                          <a:gd name="T0" fmla="*/ 12 w 17"/>
                          <a:gd name="T1" fmla="*/ 0 h 17"/>
                          <a:gd name="T2" fmla="*/ 10 w 17"/>
                          <a:gd name="T3" fmla="*/ 4 h 17"/>
                          <a:gd name="T4" fmla="*/ 8 w 17"/>
                          <a:gd name="T5" fmla="*/ 9 h 17"/>
                          <a:gd name="T6" fmla="*/ 6 w 17"/>
                          <a:gd name="T7" fmla="*/ 9 h 17"/>
                          <a:gd name="T8" fmla="*/ 4 w 17"/>
                          <a:gd name="T9" fmla="*/ 9 h 17"/>
                          <a:gd name="T10" fmla="*/ 0 w 17"/>
                          <a:gd name="T11" fmla="*/ 9 h 17"/>
                          <a:gd name="T12" fmla="*/ 8 w 17"/>
                          <a:gd name="T13" fmla="*/ 11 h 17"/>
                          <a:gd name="T14" fmla="*/ 12 w 17"/>
                          <a:gd name="T15" fmla="*/ 13 h 17"/>
                          <a:gd name="T16" fmla="*/ 16 w 17"/>
                          <a:gd name="T17" fmla="*/ 16 h 17"/>
                          <a:gd name="T18" fmla="*/ 12 w 17"/>
                          <a:gd name="T19" fmla="*/ 11 h 17"/>
                          <a:gd name="T20" fmla="*/ 12 w 17"/>
                          <a:gd name="T21" fmla="*/ 4 h 17"/>
                          <a:gd name="T22" fmla="*/ 12 w 17"/>
                          <a:gd name="T23" fmla="*/ 0 h 17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17"/>
                          <a:gd name="T37" fmla="*/ 0 h 17"/>
                          <a:gd name="T38" fmla="*/ 17 w 17"/>
                          <a:gd name="T39" fmla="*/ 17 h 17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17" h="17">
                            <a:moveTo>
                              <a:pt x="12" y="0"/>
                            </a:moveTo>
                            <a:lnTo>
                              <a:pt x="10" y="4"/>
                            </a:lnTo>
                            <a:lnTo>
                              <a:pt x="8" y="9"/>
                            </a:lnTo>
                            <a:lnTo>
                              <a:pt x="6" y="9"/>
                            </a:lnTo>
                            <a:lnTo>
                              <a:pt x="4" y="9"/>
                            </a:lnTo>
                            <a:lnTo>
                              <a:pt x="0" y="9"/>
                            </a:lnTo>
                            <a:lnTo>
                              <a:pt x="8" y="11"/>
                            </a:lnTo>
                            <a:lnTo>
                              <a:pt x="12" y="13"/>
                            </a:lnTo>
                            <a:lnTo>
                              <a:pt x="16" y="16"/>
                            </a:lnTo>
                            <a:lnTo>
                              <a:pt x="12" y="11"/>
                            </a:lnTo>
                            <a:lnTo>
                              <a:pt x="12" y="4"/>
                            </a:lnTo>
                            <a:lnTo>
                              <a:pt x="12" y="0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</p:grpSp>
                <p:sp>
                  <p:nvSpPr>
                    <p:cNvPr id="4523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677" y="2341"/>
                      <a:ext cx="17" cy="17"/>
                    </a:xfrm>
                    <a:custGeom>
                      <a:avLst/>
                      <a:gdLst>
                        <a:gd name="T0" fmla="*/ 2 w 17"/>
                        <a:gd name="T1" fmla="*/ 0 h 17"/>
                        <a:gd name="T2" fmla="*/ 5 w 17"/>
                        <a:gd name="T3" fmla="*/ 1 h 17"/>
                        <a:gd name="T4" fmla="*/ 5 w 17"/>
                        <a:gd name="T5" fmla="*/ 2 h 17"/>
                        <a:gd name="T6" fmla="*/ 2 w 17"/>
                        <a:gd name="T7" fmla="*/ 4 h 17"/>
                        <a:gd name="T8" fmla="*/ 2 w 17"/>
                        <a:gd name="T9" fmla="*/ 5 h 17"/>
                        <a:gd name="T10" fmla="*/ 0 w 17"/>
                        <a:gd name="T11" fmla="*/ 7 h 17"/>
                        <a:gd name="T12" fmla="*/ 2 w 17"/>
                        <a:gd name="T13" fmla="*/ 8 h 17"/>
                        <a:gd name="T14" fmla="*/ 5 w 17"/>
                        <a:gd name="T15" fmla="*/ 8 h 17"/>
                        <a:gd name="T16" fmla="*/ 10 w 17"/>
                        <a:gd name="T17" fmla="*/ 10 h 17"/>
                        <a:gd name="T18" fmla="*/ 16 w 17"/>
                        <a:gd name="T19" fmla="*/ 16 h 17"/>
                        <a:gd name="T20" fmla="*/ 8 w 17"/>
                        <a:gd name="T21" fmla="*/ 7 h 17"/>
                        <a:gd name="T22" fmla="*/ 5 w 17"/>
                        <a:gd name="T23" fmla="*/ 4 h 17"/>
                        <a:gd name="T24" fmla="*/ 5 w 17"/>
                        <a:gd name="T25" fmla="*/ 2 h 17"/>
                        <a:gd name="T26" fmla="*/ 5 w 17"/>
                        <a:gd name="T27" fmla="*/ 1 h 17"/>
                        <a:gd name="T28" fmla="*/ 2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2" y="0"/>
                          </a:moveTo>
                          <a:lnTo>
                            <a:pt x="5" y="1"/>
                          </a:lnTo>
                          <a:lnTo>
                            <a:pt x="5" y="2"/>
                          </a:lnTo>
                          <a:lnTo>
                            <a:pt x="2" y="4"/>
                          </a:lnTo>
                          <a:lnTo>
                            <a:pt x="2" y="5"/>
                          </a:lnTo>
                          <a:lnTo>
                            <a:pt x="0" y="7"/>
                          </a:lnTo>
                          <a:lnTo>
                            <a:pt x="2" y="8"/>
                          </a:lnTo>
                          <a:lnTo>
                            <a:pt x="5" y="8"/>
                          </a:lnTo>
                          <a:lnTo>
                            <a:pt x="10" y="10"/>
                          </a:lnTo>
                          <a:lnTo>
                            <a:pt x="16" y="16"/>
                          </a:lnTo>
                          <a:lnTo>
                            <a:pt x="8" y="7"/>
                          </a:lnTo>
                          <a:lnTo>
                            <a:pt x="5" y="4"/>
                          </a:lnTo>
                          <a:lnTo>
                            <a:pt x="5" y="2"/>
                          </a:lnTo>
                          <a:lnTo>
                            <a:pt x="5" y="1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  <p:grpSp>
                <p:nvGrpSpPr>
                  <p:cNvPr id="4523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649" y="2247"/>
                    <a:ext cx="119" cy="135"/>
                    <a:chOff x="3649" y="2247"/>
                    <a:chExt cx="119" cy="135"/>
                  </a:xfrm>
                </p:grpSpPr>
                <p:sp>
                  <p:nvSpPr>
                    <p:cNvPr id="4523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49" y="2247"/>
                      <a:ext cx="119" cy="135"/>
                    </a:xfrm>
                    <a:custGeom>
                      <a:avLst/>
                      <a:gdLst>
                        <a:gd name="T0" fmla="*/ 51 w 119"/>
                        <a:gd name="T1" fmla="*/ 0 h 135"/>
                        <a:gd name="T2" fmla="*/ 42 w 119"/>
                        <a:gd name="T3" fmla="*/ 2 h 135"/>
                        <a:gd name="T4" fmla="*/ 33 w 119"/>
                        <a:gd name="T5" fmla="*/ 6 h 135"/>
                        <a:gd name="T6" fmla="*/ 23 w 119"/>
                        <a:gd name="T7" fmla="*/ 15 h 135"/>
                        <a:gd name="T8" fmla="*/ 10 w 119"/>
                        <a:gd name="T9" fmla="*/ 26 h 135"/>
                        <a:gd name="T10" fmla="*/ 4 w 119"/>
                        <a:gd name="T11" fmla="*/ 31 h 135"/>
                        <a:gd name="T12" fmla="*/ 0 w 119"/>
                        <a:gd name="T13" fmla="*/ 36 h 135"/>
                        <a:gd name="T14" fmla="*/ 0 w 119"/>
                        <a:gd name="T15" fmla="*/ 42 h 135"/>
                        <a:gd name="T16" fmla="*/ 0 w 119"/>
                        <a:gd name="T17" fmla="*/ 48 h 135"/>
                        <a:gd name="T18" fmla="*/ 4 w 119"/>
                        <a:gd name="T19" fmla="*/ 55 h 135"/>
                        <a:gd name="T20" fmla="*/ 9 w 119"/>
                        <a:gd name="T21" fmla="*/ 57 h 135"/>
                        <a:gd name="T22" fmla="*/ 16 w 119"/>
                        <a:gd name="T23" fmla="*/ 59 h 135"/>
                        <a:gd name="T24" fmla="*/ 12 w 119"/>
                        <a:gd name="T25" fmla="*/ 52 h 135"/>
                        <a:gd name="T26" fmla="*/ 13 w 119"/>
                        <a:gd name="T27" fmla="*/ 43 h 135"/>
                        <a:gd name="T28" fmla="*/ 17 w 119"/>
                        <a:gd name="T29" fmla="*/ 38 h 135"/>
                        <a:gd name="T30" fmla="*/ 22 w 119"/>
                        <a:gd name="T31" fmla="*/ 34 h 135"/>
                        <a:gd name="T32" fmla="*/ 35 w 119"/>
                        <a:gd name="T33" fmla="*/ 28 h 135"/>
                        <a:gd name="T34" fmla="*/ 33 w 119"/>
                        <a:gd name="T35" fmla="*/ 31 h 135"/>
                        <a:gd name="T36" fmla="*/ 27 w 119"/>
                        <a:gd name="T37" fmla="*/ 34 h 135"/>
                        <a:gd name="T38" fmla="*/ 22 w 119"/>
                        <a:gd name="T39" fmla="*/ 36 h 135"/>
                        <a:gd name="T40" fmla="*/ 20 w 119"/>
                        <a:gd name="T41" fmla="*/ 40 h 135"/>
                        <a:gd name="T42" fmla="*/ 20 w 119"/>
                        <a:gd name="T43" fmla="*/ 45 h 135"/>
                        <a:gd name="T44" fmla="*/ 21 w 119"/>
                        <a:gd name="T45" fmla="*/ 52 h 135"/>
                        <a:gd name="T46" fmla="*/ 25 w 119"/>
                        <a:gd name="T47" fmla="*/ 62 h 135"/>
                        <a:gd name="T48" fmla="*/ 34 w 119"/>
                        <a:gd name="T49" fmla="*/ 80 h 135"/>
                        <a:gd name="T50" fmla="*/ 38 w 119"/>
                        <a:gd name="T51" fmla="*/ 88 h 135"/>
                        <a:gd name="T52" fmla="*/ 40 w 119"/>
                        <a:gd name="T53" fmla="*/ 107 h 135"/>
                        <a:gd name="T54" fmla="*/ 40 w 119"/>
                        <a:gd name="T55" fmla="*/ 113 h 135"/>
                        <a:gd name="T56" fmla="*/ 35 w 119"/>
                        <a:gd name="T57" fmla="*/ 117 h 135"/>
                        <a:gd name="T58" fmla="*/ 30 w 119"/>
                        <a:gd name="T59" fmla="*/ 121 h 135"/>
                        <a:gd name="T60" fmla="*/ 30 w 119"/>
                        <a:gd name="T61" fmla="*/ 125 h 135"/>
                        <a:gd name="T62" fmla="*/ 31 w 119"/>
                        <a:gd name="T63" fmla="*/ 127 h 135"/>
                        <a:gd name="T64" fmla="*/ 33 w 119"/>
                        <a:gd name="T65" fmla="*/ 131 h 135"/>
                        <a:gd name="T66" fmla="*/ 36 w 119"/>
                        <a:gd name="T67" fmla="*/ 133 h 135"/>
                        <a:gd name="T68" fmla="*/ 41 w 119"/>
                        <a:gd name="T69" fmla="*/ 134 h 135"/>
                        <a:gd name="T70" fmla="*/ 46 w 119"/>
                        <a:gd name="T71" fmla="*/ 133 h 135"/>
                        <a:gd name="T72" fmla="*/ 50 w 119"/>
                        <a:gd name="T73" fmla="*/ 131 h 135"/>
                        <a:gd name="T74" fmla="*/ 54 w 119"/>
                        <a:gd name="T75" fmla="*/ 128 h 135"/>
                        <a:gd name="T76" fmla="*/ 52 w 119"/>
                        <a:gd name="T77" fmla="*/ 103 h 135"/>
                        <a:gd name="T78" fmla="*/ 45 w 119"/>
                        <a:gd name="T79" fmla="*/ 87 h 135"/>
                        <a:gd name="T80" fmla="*/ 45 w 119"/>
                        <a:gd name="T81" fmla="*/ 79 h 135"/>
                        <a:gd name="T82" fmla="*/ 48 w 119"/>
                        <a:gd name="T83" fmla="*/ 75 h 135"/>
                        <a:gd name="T84" fmla="*/ 53 w 119"/>
                        <a:gd name="T85" fmla="*/ 74 h 135"/>
                        <a:gd name="T86" fmla="*/ 59 w 119"/>
                        <a:gd name="T87" fmla="*/ 77 h 135"/>
                        <a:gd name="T88" fmla="*/ 60 w 119"/>
                        <a:gd name="T89" fmla="*/ 82 h 135"/>
                        <a:gd name="T90" fmla="*/ 60 w 119"/>
                        <a:gd name="T91" fmla="*/ 89 h 135"/>
                        <a:gd name="T92" fmla="*/ 59 w 119"/>
                        <a:gd name="T93" fmla="*/ 94 h 135"/>
                        <a:gd name="T94" fmla="*/ 83 w 119"/>
                        <a:gd name="T95" fmla="*/ 111 h 135"/>
                        <a:gd name="T96" fmla="*/ 101 w 119"/>
                        <a:gd name="T97" fmla="*/ 110 h 135"/>
                        <a:gd name="T98" fmla="*/ 113 w 119"/>
                        <a:gd name="T99" fmla="*/ 104 h 135"/>
                        <a:gd name="T100" fmla="*/ 116 w 119"/>
                        <a:gd name="T101" fmla="*/ 98 h 135"/>
                        <a:gd name="T102" fmla="*/ 118 w 119"/>
                        <a:gd name="T103" fmla="*/ 88 h 135"/>
                        <a:gd name="T104" fmla="*/ 115 w 119"/>
                        <a:gd name="T105" fmla="*/ 72 h 135"/>
                        <a:gd name="T106" fmla="*/ 108 w 119"/>
                        <a:gd name="T107" fmla="*/ 44 h 135"/>
                        <a:gd name="T108" fmla="*/ 98 w 119"/>
                        <a:gd name="T109" fmla="*/ 23 h 135"/>
                        <a:gd name="T110" fmla="*/ 92 w 119"/>
                        <a:gd name="T111" fmla="*/ 12 h 135"/>
                        <a:gd name="T112" fmla="*/ 82 w 119"/>
                        <a:gd name="T113" fmla="*/ 5 h 135"/>
                        <a:gd name="T114" fmla="*/ 69 w 119"/>
                        <a:gd name="T115" fmla="*/ 1 h 135"/>
                        <a:gd name="T116" fmla="*/ 57 w 119"/>
                        <a:gd name="T117" fmla="*/ 0 h 135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w 119"/>
                        <a:gd name="T178" fmla="*/ 0 h 135"/>
                        <a:gd name="T179" fmla="*/ 119 w 119"/>
                        <a:gd name="T180" fmla="*/ 135 h 135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T177" t="T178" r="T179" b="T180"/>
                      <a:pathLst>
                        <a:path w="119" h="135">
                          <a:moveTo>
                            <a:pt x="57" y="0"/>
                          </a:moveTo>
                          <a:lnTo>
                            <a:pt x="51" y="0"/>
                          </a:lnTo>
                          <a:lnTo>
                            <a:pt x="47" y="1"/>
                          </a:lnTo>
                          <a:lnTo>
                            <a:pt x="42" y="2"/>
                          </a:lnTo>
                          <a:lnTo>
                            <a:pt x="37" y="4"/>
                          </a:lnTo>
                          <a:lnTo>
                            <a:pt x="33" y="6"/>
                          </a:lnTo>
                          <a:lnTo>
                            <a:pt x="28" y="10"/>
                          </a:lnTo>
                          <a:lnTo>
                            <a:pt x="23" y="15"/>
                          </a:lnTo>
                          <a:lnTo>
                            <a:pt x="19" y="20"/>
                          </a:lnTo>
                          <a:lnTo>
                            <a:pt x="10" y="26"/>
                          </a:lnTo>
                          <a:lnTo>
                            <a:pt x="6" y="28"/>
                          </a:lnTo>
                          <a:lnTo>
                            <a:pt x="4" y="31"/>
                          </a:lnTo>
                          <a:lnTo>
                            <a:pt x="2" y="34"/>
                          </a:lnTo>
                          <a:lnTo>
                            <a:pt x="0" y="36"/>
                          </a:lnTo>
                          <a:lnTo>
                            <a:pt x="0" y="39"/>
                          </a:lnTo>
                          <a:lnTo>
                            <a:pt x="0" y="42"/>
                          </a:lnTo>
                          <a:lnTo>
                            <a:pt x="0" y="45"/>
                          </a:lnTo>
                          <a:lnTo>
                            <a:pt x="0" y="48"/>
                          </a:lnTo>
                          <a:lnTo>
                            <a:pt x="2" y="53"/>
                          </a:lnTo>
                          <a:lnTo>
                            <a:pt x="4" y="55"/>
                          </a:lnTo>
                          <a:lnTo>
                            <a:pt x="6" y="56"/>
                          </a:lnTo>
                          <a:lnTo>
                            <a:pt x="9" y="57"/>
                          </a:lnTo>
                          <a:lnTo>
                            <a:pt x="11" y="58"/>
                          </a:lnTo>
                          <a:lnTo>
                            <a:pt x="16" y="59"/>
                          </a:lnTo>
                          <a:lnTo>
                            <a:pt x="13" y="55"/>
                          </a:lnTo>
                          <a:lnTo>
                            <a:pt x="12" y="52"/>
                          </a:lnTo>
                          <a:lnTo>
                            <a:pt x="12" y="47"/>
                          </a:lnTo>
                          <a:lnTo>
                            <a:pt x="13" y="43"/>
                          </a:lnTo>
                          <a:lnTo>
                            <a:pt x="15" y="41"/>
                          </a:lnTo>
                          <a:lnTo>
                            <a:pt x="17" y="38"/>
                          </a:lnTo>
                          <a:lnTo>
                            <a:pt x="19" y="36"/>
                          </a:lnTo>
                          <a:lnTo>
                            <a:pt x="22" y="34"/>
                          </a:lnTo>
                          <a:lnTo>
                            <a:pt x="25" y="31"/>
                          </a:lnTo>
                          <a:lnTo>
                            <a:pt x="35" y="28"/>
                          </a:lnTo>
                          <a:lnTo>
                            <a:pt x="34" y="30"/>
                          </a:lnTo>
                          <a:lnTo>
                            <a:pt x="33" y="31"/>
                          </a:lnTo>
                          <a:lnTo>
                            <a:pt x="30" y="32"/>
                          </a:lnTo>
                          <a:lnTo>
                            <a:pt x="27" y="34"/>
                          </a:lnTo>
                          <a:lnTo>
                            <a:pt x="24" y="35"/>
                          </a:lnTo>
                          <a:lnTo>
                            <a:pt x="22" y="36"/>
                          </a:lnTo>
                          <a:lnTo>
                            <a:pt x="21" y="38"/>
                          </a:lnTo>
                          <a:lnTo>
                            <a:pt x="20" y="40"/>
                          </a:lnTo>
                          <a:lnTo>
                            <a:pt x="20" y="43"/>
                          </a:lnTo>
                          <a:lnTo>
                            <a:pt x="20" y="45"/>
                          </a:lnTo>
                          <a:lnTo>
                            <a:pt x="21" y="48"/>
                          </a:lnTo>
                          <a:lnTo>
                            <a:pt x="21" y="52"/>
                          </a:lnTo>
                          <a:lnTo>
                            <a:pt x="23" y="56"/>
                          </a:lnTo>
                          <a:lnTo>
                            <a:pt x="25" y="62"/>
                          </a:lnTo>
                          <a:lnTo>
                            <a:pt x="30" y="74"/>
                          </a:lnTo>
                          <a:lnTo>
                            <a:pt x="34" y="80"/>
                          </a:lnTo>
                          <a:lnTo>
                            <a:pt x="37" y="82"/>
                          </a:lnTo>
                          <a:lnTo>
                            <a:pt x="38" y="88"/>
                          </a:lnTo>
                          <a:lnTo>
                            <a:pt x="39" y="103"/>
                          </a:lnTo>
                          <a:lnTo>
                            <a:pt x="40" y="107"/>
                          </a:lnTo>
                          <a:lnTo>
                            <a:pt x="40" y="110"/>
                          </a:lnTo>
                          <a:lnTo>
                            <a:pt x="40" y="113"/>
                          </a:lnTo>
                          <a:lnTo>
                            <a:pt x="38" y="115"/>
                          </a:lnTo>
                          <a:lnTo>
                            <a:pt x="35" y="117"/>
                          </a:lnTo>
                          <a:lnTo>
                            <a:pt x="33" y="119"/>
                          </a:lnTo>
                          <a:lnTo>
                            <a:pt x="30" y="121"/>
                          </a:lnTo>
                          <a:lnTo>
                            <a:pt x="30" y="122"/>
                          </a:lnTo>
                          <a:lnTo>
                            <a:pt x="30" y="125"/>
                          </a:lnTo>
                          <a:lnTo>
                            <a:pt x="30" y="126"/>
                          </a:lnTo>
                          <a:lnTo>
                            <a:pt x="31" y="127"/>
                          </a:lnTo>
                          <a:lnTo>
                            <a:pt x="32" y="129"/>
                          </a:lnTo>
                          <a:lnTo>
                            <a:pt x="33" y="131"/>
                          </a:lnTo>
                          <a:lnTo>
                            <a:pt x="35" y="132"/>
                          </a:lnTo>
                          <a:lnTo>
                            <a:pt x="36" y="133"/>
                          </a:lnTo>
                          <a:lnTo>
                            <a:pt x="38" y="134"/>
                          </a:lnTo>
                          <a:lnTo>
                            <a:pt x="41" y="134"/>
                          </a:lnTo>
                          <a:lnTo>
                            <a:pt x="43" y="134"/>
                          </a:lnTo>
                          <a:lnTo>
                            <a:pt x="46" y="133"/>
                          </a:lnTo>
                          <a:lnTo>
                            <a:pt x="47" y="132"/>
                          </a:lnTo>
                          <a:lnTo>
                            <a:pt x="50" y="131"/>
                          </a:lnTo>
                          <a:lnTo>
                            <a:pt x="52" y="129"/>
                          </a:lnTo>
                          <a:lnTo>
                            <a:pt x="54" y="128"/>
                          </a:lnTo>
                          <a:lnTo>
                            <a:pt x="54" y="122"/>
                          </a:lnTo>
                          <a:lnTo>
                            <a:pt x="52" y="103"/>
                          </a:lnTo>
                          <a:lnTo>
                            <a:pt x="46" y="91"/>
                          </a:lnTo>
                          <a:lnTo>
                            <a:pt x="45" y="87"/>
                          </a:lnTo>
                          <a:lnTo>
                            <a:pt x="44" y="82"/>
                          </a:lnTo>
                          <a:lnTo>
                            <a:pt x="45" y="79"/>
                          </a:lnTo>
                          <a:lnTo>
                            <a:pt x="46" y="76"/>
                          </a:lnTo>
                          <a:lnTo>
                            <a:pt x="48" y="75"/>
                          </a:lnTo>
                          <a:lnTo>
                            <a:pt x="51" y="73"/>
                          </a:lnTo>
                          <a:lnTo>
                            <a:pt x="53" y="74"/>
                          </a:lnTo>
                          <a:lnTo>
                            <a:pt x="57" y="75"/>
                          </a:lnTo>
                          <a:lnTo>
                            <a:pt x="59" y="77"/>
                          </a:lnTo>
                          <a:lnTo>
                            <a:pt x="60" y="79"/>
                          </a:lnTo>
                          <a:lnTo>
                            <a:pt x="60" y="82"/>
                          </a:lnTo>
                          <a:lnTo>
                            <a:pt x="61" y="86"/>
                          </a:lnTo>
                          <a:lnTo>
                            <a:pt x="60" y="89"/>
                          </a:lnTo>
                          <a:lnTo>
                            <a:pt x="59" y="92"/>
                          </a:lnTo>
                          <a:lnTo>
                            <a:pt x="59" y="94"/>
                          </a:lnTo>
                          <a:lnTo>
                            <a:pt x="61" y="96"/>
                          </a:lnTo>
                          <a:lnTo>
                            <a:pt x="83" y="111"/>
                          </a:lnTo>
                          <a:lnTo>
                            <a:pt x="91" y="110"/>
                          </a:lnTo>
                          <a:lnTo>
                            <a:pt x="101" y="110"/>
                          </a:lnTo>
                          <a:lnTo>
                            <a:pt x="110" y="107"/>
                          </a:lnTo>
                          <a:lnTo>
                            <a:pt x="113" y="104"/>
                          </a:lnTo>
                          <a:lnTo>
                            <a:pt x="115" y="102"/>
                          </a:lnTo>
                          <a:lnTo>
                            <a:pt x="116" y="98"/>
                          </a:lnTo>
                          <a:lnTo>
                            <a:pt x="117" y="94"/>
                          </a:lnTo>
                          <a:lnTo>
                            <a:pt x="118" y="88"/>
                          </a:lnTo>
                          <a:lnTo>
                            <a:pt x="115" y="83"/>
                          </a:lnTo>
                          <a:lnTo>
                            <a:pt x="115" y="72"/>
                          </a:lnTo>
                          <a:lnTo>
                            <a:pt x="111" y="56"/>
                          </a:lnTo>
                          <a:lnTo>
                            <a:pt x="108" y="44"/>
                          </a:lnTo>
                          <a:lnTo>
                            <a:pt x="103" y="32"/>
                          </a:lnTo>
                          <a:lnTo>
                            <a:pt x="98" y="23"/>
                          </a:lnTo>
                          <a:lnTo>
                            <a:pt x="95" y="18"/>
                          </a:lnTo>
                          <a:lnTo>
                            <a:pt x="92" y="12"/>
                          </a:lnTo>
                          <a:lnTo>
                            <a:pt x="88" y="9"/>
                          </a:lnTo>
                          <a:lnTo>
                            <a:pt x="82" y="5"/>
                          </a:lnTo>
                          <a:lnTo>
                            <a:pt x="75" y="2"/>
                          </a:lnTo>
                          <a:lnTo>
                            <a:pt x="69" y="1"/>
                          </a:lnTo>
                          <a:lnTo>
                            <a:pt x="62" y="0"/>
                          </a:lnTo>
                          <a:lnTo>
                            <a:pt x="57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662" y="2317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0 w 17"/>
                        <a:gd name="T3" fmla="*/ 3 h 17"/>
                        <a:gd name="T4" fmla="*/ 0 w 17"/>
                        <a:gd name="T5" fmla="*/ 6 h 17"/>
                        <a:gd name="T6" fmla="*/ 0 w 17"/>
                        <a:gd name="T7" fmla="*/ 9 h 17"/>
                        <a:gd name="T8" fmla="*/ 4 w 17"/>
                        <a:gd name="T9" fmla="*/ 12 h 17"/>
                        <a:gd name="T10" fmla="*/ 6 w 17"/>
                        <a:gd name="T11" fmla="*/ 12 h 17"/>
                        <a:gd name="T12" fmla="*/ 10 w 17"/>
                        <a:gd name="T13" fmla="*/ 12 h 17"/>
                        <a:gd name="T14" fmla="*/ 14 w 17"/>
                        <a:gd name="T15" fmla="*/ 16 h 17"/>
                        <a:gd name="T16" fmla="*/ 16 w 17"/>
                        <a:gd name="T17" fmla="*/ 16 h 17"/>
                        <a:gd name="T18" fmla="*/ 16 w 17"/>
                        <a:gd name="T19" fmla="*/ 12 h 17"/>
                        <a:gd name="T20" fmla="*/ 12 w 17"/>
                        <a:gd name="T21" fmla="*/ 9 h 17"/>
                        <a:gd name="T22" fmla="*/ 10 w 17"/>
                        <a:gd name="T23" fmla="*/ 6 h 17"/>
                        <a:gd name="T24" fmla="*/ 6 w 17"/>
                        <a:gd name="T25" fmla="*/ 3 h 17"/>
                        <a:gd name="T26" fmla="*/ 4 w 17"/>
                        <a:gd name="T27" fmla="*/ 3 h 17"/>
                        <a:gd name="T28" fmla="*/ 0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0" y="6"/>
                          </a:lnTo>
                          <a:lnTo>
                            <a:pt x="0" y="9"/>
                          </a:lnTo>
                          <a:lnTo>
                            <a:pt x="4" y="12"/>
                          </a:lnTo>
                          <a:lnTo>
                            <a:pt x="6" y="12"/>
                          </a:lnTo>
                          <a:lnTo>
                            <a:pt x="10" y="12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2"/>
                          </a:lnTo>
                          <a:lnTo>
                            <a:pt x="12" y="9"/>
                          </a:lnTo>
                          <a:lnTo>
                            <a:pt x="10" y="6"/>
                          </a:lnTo>
                          <a:lnTo>
                            <a:pt x="6" y="3"/>
                          </a:lnTo>
                          <a:lnTo>
                            <a:pt x="4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3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666" y="2325"/>
                      <a:ext cx="17" cy="17"/>
                    </a:xfrm>
                    <a:custGeom>
                      <a:avLst/>
                      <a:gdLst>
                        <a:gd name="T0" fmla="*/ 10 w 17"/>
                        <a:gd name="T1" fmla="*/ 16 h 17"/>
                        <a:gd name="T2" fmla="*/ 5 w 17"/>
                        <a:gd name="T3" fmla="*/ 16 h 17"/>
                        <a:gd name="T4" fmla="*/ 5 w 17"/>
                        <a:gd name="T5" fmla="*/ 0 h 17"/>
                        <a:gd name="T6" fmla="*/ 0 w 17"/>
                        <a:gd name="T7" fmla="*/ 0 h 17"/>
                        <a:gd name="T8" fmla="*/ 5 w 17"/>
                        <a:gd name="T9" fmla="*/ 0 h 17"/>
                        <a:gd name="T10" fmla="*/ 10 w 17"/>
                        <a:gd name="T11" fmla="*/ 0 h 17"/>
                        <a:gd name="T12" fmla="*/ 16 w 17"/>
                        <a:gd name="T13" fmla="*/ 0 h 17"/>
                        <a:gd name="T14" fmla="*/ 10 w 17"/>
                        <a:gd name="T15" fmla="*/ 16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"/>
                        <a:gd name="T25" fmla="*/ 0 h 17"/>
                        <a:gd name="T26" fmla="*/ 17 w 17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" h="17">
                          <a:moveTo>
                            <a:pt x="10" y="16"/>
                          </a:moveTo>
                          <a:lnTo>
                            <a:pt x="5" y="16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0" y="0"/>
                          </a:lnTo>
                          <a:lnTo>
                            <a:pt x="16" y="0"/>
                          </a:lnTo>
                          <a:lnTo>
                            <a:pt x="10" y="1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671" y="2348"/>
                      <a:ext cx="17" cy="17"/>
                    </a:xfrm>
                    <a:custGeom>
                      <a:avLst/>
                      <a:gdLst>
                        <a:gd name="T0" fmla="*/ 3 w 17"/>
                        <a:gd name="T1" fmla="*/ 0 h 17"/>
                        <a:gd name="T2" fmla="*/ 1 w 17"/>
                        <a:gd name="T3" fmla="*/ 2 h 17"/>
                        <a:gd name="T4" fmla="*/ 0 w 17"/>
                        <a:gd name="T5" fmla="*/ 4 h 17"/>
                        <a:gd name="T6" fmla="*/ 0 w 17"/>
                        <a:gd name="T7" fmla="*/ 5 h 17"/>
                        <a:gd name="T8" fmla="*/ 0 w 17"/>
                        <a:gd name="T9" fmla="*/ 8 h 17"/>
                        <a:gd name="T10" fmla="*/ 0 w 17"/>
                        <a:gd name="T11" fmla="*/ 10 h 17"/>
                        <a:gd name="T12" fmla="*/ 1 w 17"/>
                        <a:gd name="T13" fmla="*/ 11 h 17"/>
                        <a:gd name="T14" fmla="*/ 3 w 17"/>
                        <a:gd name="T15" fmla="*/ 13 h 17"/>
                        <a:gd name="T16" fmla="*/ 3 w 17"/>
                        <a:gd name="T17" fmla="*/ 14 h 17"/>
                        <a:gd name="T18" fmla="*/ 7 w 17"/>
                        <a:gd name="T19" fmla="*/ 14 h 17"/>
                        <a:gd name="T20" fmla="*/ 8 w 17"/>
                        <a:gd name="T21" fmla="*/ 14 h 17"/>
                        <a:gd name="T22" fmla="*/ 12 w 17"/>
                        <a:gd name="T23" fmla="*/ 14 h 17"/>
                        <a:gd name="T24" fmla="*/ 16 w 17"/>
                        <a:gd name="T25" fmla="*/ 16 h 17"/>
                        <a:gd name="T26" fmla="*/ 16 w 17"/>
                        <a:gd name="T27" fmla="*/ 14 h 17"/>
                        <a:gd name="T28" fmla="*/ 14 w 17"/>
                        <a:gd name="T29" fmla="*/ 11 h 17"/>
                        <a:gd name="T30" fmla="*/ 14 w 17"/>
                        <a:gd name="T31" fmla="*/ 8 h 17"/>
                        <a:gd name="T32" fmla="*/ 12 w 17"/>
                        <a:gd name="T33" fmla="*/ 5 h 17"/>
                        <a:gd name="T34" fmla="*/ 10 w 17"/>
                        <a:gd name="T35" fmla="*/ 4 h 17"/>
                        <a:gd name="T36" fmla="*/ 8 w 17"/>
                        <a:gd name="T37" fmla="*/ 2 h 17"/>
                        <a:gd name="T38" fmla="*/ 7 w 17"/>
                        <a:gd name="T39" fmla="*/ 1 h 17"/>
                        <a:gd name="T40" fmla="*/ 7 w 17"/>
                        <a:gd name="T41" fmla="*/ 0 h 17"/>
                        <a:gd name="T42" fmla="*/ 5 w 17"/>
                        <a:gd name="T43" fmla="*/ 0 h 17"/>
                        <a:gd name="T44" fmla="*/ 3 w 17"/>
                        <a:gd name="T45" fmla="*/ 0 h 17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"/>
                        <a:gd name="T70" fmla="*/ 0 h 17"/>
                        <a:gd name="T71" fmla="*/ 17 w 17"/>
                        <a:gd name="T72" fmla="*/ 17 h 17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" h="17">
                          <a:moveTo>
                            <a:pt x="3" y="0"/>
                          </a:moveTo>
                          <a:lnTo>
                            <a:pt x="1" y="2"/>
                          </a:lnTo>
                          <a:lnTo>
                            <a:pt x="0" y="4"/>
                          </a:lnTo>
                          <a:lnTo>
                            <a:pt x="0" y="5"/>
                          </a:lnTo>
                          <a:lnTo>
                            <a:pt x="0" y="8"/>
                          </a:lnTo>
                          <a:lnTo>
                            <a:pt x="0" y="10"/>
                          </a:lnTo>
                          <a:lnTo>
                            <a:pt x="1" y="11"/>
                          </a:lnTo>
                          <a:lnTo>
                            <a:pt x="3" y="13"/>
                          </a:lnTo>
                          <a:lnTo>
                            <a:pt x="3" y="14"/>
                          </a:lnTo>
                          <a:lnTo>
                            <a:pt x="7" y="14"/>
                          </a:lnTo>
                          <a:lnTo>
                            <a:pt x="8" y="14"/>
                          </a:ln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4" y="11"/>
                          </a:lnTo>
                          <a:lnTo>
                            <a:pt x="14" y="8"/>
                          </a:lnTo>
                          <a:lnTo>
                            <a:pt x="12" y="5"/>
                          </a:lnTo>
                          <a:lnTo>
                            <a:pt x="10" y="4"/>
                          </a:lnTo>
                          <a:lnTo>
                            <a:pt x="8" y="2"/>
                          </a:lnTo>
                          <a:lnTo>
                            <a:pt x="7" y="1"/>
                          </a:lnTo>
                          <a:lnTo>
                            <a:pt x="7" y="0"/>
                          </a:lnTo>
                          <a:lnTo>
                            <a:pt x="5" y="0"/>
                          </a:lnTo>
                          <a:lnTo>
                            <a:pt x="3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5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3652" y="2271"/>
                      <a:ext cx="25" cy="28"/>
                    </a:xfrm>
                    <a:custGeom>
                      <a:avLst/>
                      <a:gdLst>
                        <a:gd name="T0" fmla="*/ 24 w 25"/>
                        <a:gd name="T1" fmla="*/ 0 h 28"/>
                        <a:gd name="T2" fmla="*/ 19 w 25"/>
                        <a:gd name="T3" fmla="*/ 2 h 28"/>
                        <a:gd name="T4" fmla="*/ 15 w 25"/>
                        <a:gd name="T5" fmla="*/ 3 h 28"/>
                        <a:gd name="T6" fmla="*/ 12 w 25"/>
                        <a:gd name="T7" fmla="*/ 4 h 28"/>
                        <a:gd name="T8" fmla="*/ 10 w 25"/>
                        <a:gd name="T9" fmla="*/ 5 h 28"/>
                        <a:gd name="T10" fmla="*/ 7 w 25"/>
                        <a:gd name="T11" fmla="*/ 7 h 28"/>
                        <a:gd name="T12" fmla="*/ 4 w 25"/>
                        <a:gd name="T13" fmla="*/ 9 h 28"/>
                        <a:gd name="T14" fmla="*/ 2 w 25"/>
                        <a:gd name="T15" fmla="*/ 11 h 28"/>
                        <a:gd name="T16" fmla="*/ 1 w 25"/>
                        <a:gd name="T17" fmla="*/ 13 h 28"/>
                        <a:gd name="T18" fmla="*/ 0 w 25"/>
                        <a:gd name="T19" fmla="*/ 15 h 28"/>
                        <a:gd name="T20" fmla="*/ 0 w 25"/>
                        <a:gd name="T21" fmla="*/ 17 h 28"/>
                        <a:gd name="T22" fmla="*/ 0 w 25"/>
                        <a:gd name="T23" fmla="*/ 16 h 28"/>
                        <a:gd name="T24" fmla="*/ 0 w 25"/>
                        <a:gd name="T25" fmla="*/ 18 h 28"/>
                        <a:gd name="T26" fmla="*/ 0 w 25"/>
                        <a:gd name="T27" fmla="*/ 22 h 28"/>
                        <a:gd name="T28" fmla="*/ 1 w 25"/>
                        <a:gd name="T29" fmla="*/ 24 h 28"/>
                        <a:gd name="T30" fmla="*/ 2 w 25"/>
                        <a:gd name="T31" fmla="*/ 27 h 28"/>
                        <a:gd name="T32" fmla="*/ 3 w 25"/>
                        <a:gd name="T33" fmla="*/ 22 h 28"/>
                        <a:gd name="T34" fmla="*/ 5 w 25"/>
                        <a:gd name="T35" fmla="*/ 18 h 28"/>
                        <a:gd name="T36" fmla="*/ 7 w 25"/>
                        <a:gd name="T37" fmla="*/ 14 h 28"/>
                        <a:gd name="T38" fmla="*/ 8 w 25"/>
                        <a:gd name="T39" fmla="*/ 10 h 28"/>
                        <a:gd name="T40" fmla="*/ 11 w 25"/>
                        <a:gd name="T41" fmla="*/ 8 h 28"/>
                        <a:gd name="T42" fmla="*/ 13 w 25"/>
                        <a:gd name="T43" fmla="*/ 6 h 28"/>
                        <a:gd name="T44" fmla="*/ 16 w 25"/>
                        <a:gd name="T45" fmla="*/ 4 h 28"/>
                        <a:gd name="T46" fmla="*/ 24 w 25"/>
                        <a:gd name="T47" fmla="*/ 0 h 2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5"/>
                        <a:gd name="T73" fmla="*/ 0 h 28"/>
                        <a:gd name="T74" fmla="*/ 25 w 25"/>
                        <a:gd name="T75" fmla="*/ 28 h 2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5" h="28">
                          <a:moveTo>
                            <a:pt x="24" y="0"/>
                          </a:moveTo>
                          <a:lnTo>
                            <a:pt x="19" y="2"/>
                          </a:lnTo>
                          <a:lnTo>
                            <a:pt x="15" y="3"/>
                          </a:lnTo>
                          <a:lnTo>
                            <a:pt x="12" y="4"/>
                          </a:lnTo>
                          <a:lnTo>
                            <a:pt x="10" y="5"/>
                          </a:lnTo>
                          <a:lnTo>
                            <a:pt x="7" y="7"/>
                          </a:lnTo>
                          <a:lnTo>
                            <a:pt x="4" y="9"/>
                          </a:lnTo>
                          <a:lnTo>
                            <a:pt x="2" y="11"/>
                          </a:lnTo>
                          <a:lnTo>
                            <a:pt x="1" y="13"/>
                          </a:lnTo>
                          <a:lnTo>
                            <a:pt x="0" y="15"/>
                          </a:lnTo>
                          <a:lnTo>
                            <a:pt x="0" y="17"/>
                          </a:lnTo>
                          <a:lnTo>
                            <a:pt x="0" y="16"/>
                          </a:lnTo>
                          <a:lnTo>
                            <a:pt x="0" y="18"/>
                          </a:lnTo>
                          <a:lnTo>
                            <a:pt x="0" y="22"/>
                          </a:lnTo>
                          <a:lnTo>
                            <a:pt x="1" y="24"/>
                          </a:lnTo>
                          <a:lnTo>
                            <a:pt x="2" y="27"/>
                          </a:lnTo>
                          <a:lnTo>
                            <a:pt x="3" y="22"/>
                          </a:lnTo>
                          <a:lnTo>
                            <a:pt x="5" y="18"/>
                          </a:lnTo>
                          <a:lnTo>
                            <a:pt x="7" y="14"/>
                          </a:lnTo>
                          <a:lnTo>
                            <a:pt x="8" y="10"/>
                          </a:lnTo>
                          <a:lnTo>
                            <a:pt x="11" y="8"/>
                          </a:lnTo>
                          <a:lnTo>
                            <a:pt x="13" y="6"/>
                          </a:lnTo>
                          <a:lnTo>
                            <a:pt x="16" y="4"/>
                          </a:lnTo>
                          <a:lnTo>
                            <a:pt x="24" y="0"/>
                          </a:lnTo>
                        </a:path>
                      </a:pathLst>
                    </a:custGeom>
                    <a:solidFill>
                      <a:srgbClr val="8060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</p:grpSp>
            <p:sp>
              <p:nvSpPr>
                <p:cNvPr id="45227" name="Freeform 30"/>
                <p:cNvSpPr>
                  <a:spLocks/>
                </p:cNvSpPr>
                <p:nvPr/>
              </p:nvSpPr>
              <p:spPr bwMode="auto">
                <a:xfrm>
                  <a:off x="3716" y="2356"/>
                  <a:ext cx="33" cy="76"/>
                </a:xfrm>
                <a:custGeom>
                  <a:avLst/>
                  <a:gdLst>
                    <a:gd name="T0" fmla="*/ 32 w 33"/>
                    <a:gd name="T1" fmla="*/ 0 h 76"/>
                    <a:gd name="T2" fmla="*/ 6 w 33"/>
                    <a:gd name="T3" fmla="*/ 48 h 76"/>
                    <a:gd name="T4" fmla="*/ 0 w 33"/>
                    <a:gd name="T5" fmla="*/ 75 h 76"/>
                    <a:gd name="T6" fmla="*/ 10 w 33"/>
                    <a:gd name="T7" fmla="*/ 46 h 76"/>
                    <a:gd name="T8" fmla="*/ 32 w 33"/>
                    <a:gd name="T9" fmla="*/ 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76"/>
                    <a:gd name="T17" fmla="*/ 33 w 33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76">
                      <a:moveTo>
                        <a:pt x="32" y="0"/>
                      </a:moveTo>
                      <a:lnTo>
                        <a:pt x="6" y="48"/>
                      </a:lnTo>
                      <a:lnTo>
                        <a:pt x="0" y="75"/>
                      </a:lnTo>
                      <a:lnTo>
                        <a:pt x="10" y="46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8" name="Freeform 31"/>
                <p:cNvSpPr>
                  <a:spLocks/>
                </p:cNvSpPr>
                <p:nvPr/>
              </p:nvSpPr>
              <p:spPr bwMode="auto">
                <a:xfrm>
                  <a:off x="3682" y="2411"/>
                  <a:ext cx="17" cy="32"/>
                </a:xfrm>
                <a:custGeom>
                  <a:avLst/>
                  <a:gdLst>
                    <a:gd name="T0" fmla="*/ 8 w 17"/>
                    <a:gd name="T1" fmla="*/ 0 h 32"/>
                    <a:gd name="T2" fmla="*/ 8 w 17"/>
                    <a:gd name="T3" fmla="*/ 24 h 32"/>
                    <a:gd name="T4" fmla="*/ 16 w 17"/>
                    <a:gd name="T5" fmla="*/ 31 h 32"/>
                    <a:gd name="T6" fmla="*/ 4 w 17"/>
                    <a:gd name="T7" fmla="*/ 25 h 32"/>
                    <a:gd name="T8" fmla="*/ 0 w 17"/>
                    <a:gd name="T9" fmla="*/ 28 h 32"/>
                    <a:gd name="T10" fmla="*/ 2 w 17"/>
                    <a:gd name="T11" fmla="*/ 20 h 32"/>
                    <a:gd name="T12" fmla="*/ 4 w 17"/>
                    <a:gd name="T13" fmla="*/ 5 h 32"/>
                    <a:gd name="T14" fmla="*/ 8 w 17"/>
                    <a:gd name="T15" fmla="*/ 0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32"/>
                    <a:gd name="T26" fmla="*/ 17 w 17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32">
                      <a:moveTo>
                        <a:pt x="8" y="0"/>
                      </a:moveTo>
                      <a:lnTo>
                        <a:pt x="8" y="24"/>
                      </a:lnTo>
                      <a:lnTo>
                        <a:pt x="16" y="31"/>
                      </a:lnTo>
                      <a:lnTo>
                        <a:pt x="4" y="25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5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22" name="Freeform 32"/>
              <p:cNvSpPr>
                <a:spLocks/>
              </p:cNvSpPr>
              <p:nvPr/>
            </p:nvSpPr>
            <p:spPr bwMode="auto">
              <a:xfrm>
                <a:off x="3667" y="2459"/>
                <a:ext cx="19" cy="35"/>
              </a:xfrm>
              <a:custGeom>
                <a:avLst/>
                <a:gdLst>
                  <a:gd name="T0" fmla="*/ 10 w 19"/>
                  <a:gd name="T1" fmla="*/ 0 h 35"/>
                  <a:gd name="T2" fmla="*/ 18 w 19"/>
                  <a:gd name="T3" fmla="*/ 17 h 35"/>
                  <a:gd name="T4" fmla="*/ 18 w 19"/>
                  <a:gd name="T5" fmla="*/ 34 h 35"/>
                  <a:gd name="T6" fmla="*/ 15 w 19"/>
                  <a:gd name="T7" fmla="*/ 15 h 35"/>
                  <a:gd name="T8" fmla="*/ 10 w 19"/>
                  <a:gd name="T9" fmla="*/ 7 h 35"/>
                  <a:gd name="T10" fmla="*/ 0 w 19"/>
                  <a:gd name="T11" fmla="*/ 14 h 35"/>
                  <a:gd name="T12" fmla="*/ 6 w 19"/>
                  <a:gd name="T13" fmla="*/ 8 h 35"/>
                  <a:gd name="T14" fmla="*/ 10 w 19"/>
                  <a:gd name="T15" fmla="*/ 0 h 3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35"/>
                  <a:gd name="T26" fmla="*/ 19 w 19"/>
                  <a:gd name="T27" fmla="*/ 35 h 3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35">
                    <a:moveTo>
                      <a:pt x="10" y="0"/>
                    </a:moveTo>
                    <a:lnTo>
                      <a:pt x="18" y="17"/>
                    </a:lnTo>
                    <a:lnTo>
                      <a:pt x="18" y="34"/>
                    </a:lnTo>
                    <a:lnTo>
                      <a:pt x="15" y="15"/>
                    </a:lnTo>
                    <a:lnTo>
                      <a:pt x="10" y="7"/>
                    </a:lnTo>
                    <a:lnTo>
                      <a:pt x="0" y="14"/>
                    </a:lnTo>
                    <a:lnTo>
                      <a:pt x="6" y="8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sp>
          <p:nvSpPr>
            <p:cNvPr id="45208" name="Freeform 33"/>
            <p:cNvSpPr>
              <a:spLocks/>
            </p:cNvSpPr>
            <p:nvPr/>
          </p:nvSpPr>
          <p:spPr bwMode="auto">
            <a:xfrm>
              <a:off x="3564" y="2518"/>
              <a:ext cx="17" cy="23"/>
            </a:xfrm>
            <a:custGeom>
              <a:avLst/>
              <a:gdLst>
                <a:gd name="T0" fmla="*/ 12 w 17"/>
                <a:gd name="T1" fmla="*/ 0 h 23"/>
                <a:gd name="T2" fmla="*/ 0 w 17"/>
                <a:gd name="T3" fmla="*/ 18 h 23"/>
                <a:gd name="T4" fmla="*/ 0 w 17"/>
                <a:gd name="T5" fmla="*/ 22 h 23"/>
                <a:gd name="T6" fmla="*/ 4 w 17"/>
                <a:gd name="T7" fmla="*/ 19 h 23"/>
                <a:gd name="T8" fmla="*/ 16 w 17"/>
                <a:gd name="T9" fmla="*/ 1 h 23"/>
                <a:gd name="T10" fmla="*/ 14 w 17"/>
                <a:gd name="T11" fmla="*/ 1 h 23"/>
                <a:gd name="T12" fmla="*/ 12 w 17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3"/>
                <a:gd name="T23" fmla="*/ 17 w 17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3">
                  <a:moveTo>
                    <a:pt x="12" y="0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fr-FR" sz="2215"/>
            </a:p>
          </p:txBody>
        </p:sp>
        <p:grpSp>
          <p:nvGrpSpPr>
            <p:cNvPr id="45209" name="Group 34"/>
            <p:cNvGrpSpPr>
              <a:grpSpLocks/>
            </p:cNvGrpSpPr>
            <p:nvPr/>
          </p:nvGrpSpPr>
          <p:grpSpPr bwMode="auto">
            <a:xfrm>
              <a:off x="3563" y="2493"/>
              <a:ext cx="56" cy="46"/>
              <a:chOff x="3563" y="2493"/>
              <a:chExt cx="56" cy="46"/>
            </a:xfrm>
          </p:grpSpPr>
          <p:grpSp>
            <p:nvGrpSpPr>
              <p:cNvPr id="45210" name="Group 35"/>
              <p:cNvGrpSpPr>
                <a:grpSpLocks/>
              </p:cNvGrpSpPr>
              <p:nvPr/>
            </p:nvGrpSpPr>
            <p:grpSpPr bwMode="auto">
              <a:xfrm>
                <a:off x="3563" y="2493"/>
                <a:ext cx="56" cy="46"/>
                <a:chOff x="3563" y="2493"/>
                <a:chExt cx="56" cy="46"/>
              </a:xfrm>
            </p:grpSpPr>
            <p:sp>
              <p:nvSpPr>
                <p:cNvPr id="45212" name="Freeform 36"/>
                <p:cNvSpPr>
                  <a:spLocks/>
                </p:cNvSpPr>
                <p:nvPr/>
              </p:nvSpPr>
              <p:spPr bwMode="auto">
                <a:xfrm>
                  <a:off x="3563" y="2498"/>
                  <a:ext cx="49" cy="41"/>
                </a:xfrm>
                <a:custGeom>
                  <a:avLst/>
                  <a:gdLst>
                    <a:gd name="T0" fmla="*/ 35 w 49"/>
                    <a:gd name="T1" fmla="*/ 5 h 41"/>
                    <a:gd name="T2" fmla="*/ 32 w 49"/>
                    <a:gd name="T3" fmla="*/ 6 h 41"/>
                    <a:gd name="T4" fmla="*/ 30 w 49"/>
                    <a:gd name="T5" fmla="*/ 5 h 41"/>
                    <a:gd name="T6" fmla="*/ 26 w 49"/>
                    <a:gd name="T7" fmla="*/ 3 h 41"/>
                    <a:gd name="T8" fmla="*/ 24 w 49"/>
                    <a:gd name="T9" fmla="*/ 2 h 41"/>
                    <a:gd name="T10" fmla="*/ 19 w 49"/>
                    <a:gd name="T11" fmla="*/ 1 h 41"/>
                    <a:gd name="T12" fmla="*/ 16 w 49"/>
                    <a:gd name="T13" fmla="*/ 0 h 41"/>
                    <a:gd name="T14" fmla="*/ 7 w 49"/>
                    <a:gd name="T15" fmla="*/ 2 h 41"/>
                    <a:gd name="T16" fmla="*/ 5 w 49"/>
                    <a:gd name="T17" fmla="*/ 3 h 41"/>
                    <a:gd name="T18" fmla="*/ 4 w 49"/>
                    <a:gd name="T19" fmla="*/ 4 h 41"/>
                    <a:gd name="T20" fmla="*/ 3 w 49"/>
                    <a:gd name="T21" fmla="*/ 6 h 41"/>
                    <a:gd name="T22" fmla="*/ 2 w 49"/>
                    <a:gd name="T23" fmla="*/ 8 h 41"/>
                    <a:gd name="T24" fmla="*/ 1 w 49"/>
                    <a:gd name="T25" fmla="*/ 12 h 41"/>
                    <a:gd name="T26" fmla="*/ 0 w 49"/>
                    <a:gd name="T27" fmla="*/ 17 h 41"/>
                    <a:gd name="T28" fmla="*/ 0 w 49"/>
                    <a:gd name="T29" fmla="*/ 22 h 41"/>
                    <a:gd name="T30" fmla="*/ 0 w 49"/>
                    <a:gd name="T31" fmla="*/ 25 h 41"/>
                    <a:gd name="T32" fmla="*/ 0 w 49"/>
                    <a:gd name="T33" fmla="*/ 27 h 41"/>
                    <a:gd name="T34" fmla="*/ 0 w 49"/>
                    <a:gd name="T35" fmla="*/ 29 h 41"/>
                    <a:gd name="T36" fmla="*/ 0 w 49"/>
                    <a:gd name="T37" fmla="*/ 30 h 41"/>
                    <a:gd name="T38" fmla="*/ 1 w 49"/>
                    <a:gd name="T39" fmla="*/ 32 h 41"/>
                    <a:gd name="T40" fmla="*/ 5 w 49"/>
                    <a:gd name="T41" fmla="*/ 36 h 41"/>
                    <a:gd name="T42" fmla="*/ 8 w 49"/>
                    <a:gd name="T43" fmla="*/ 37 h 41"/>
                    <a:gd name="T44" fmla="*/ 11 w 49"/>
                    <a:gd name="T45" fmla="*/ 39 h 41"/>
                    <a:gd name="T46" fmla="*/ 13 w 49"/>
                    <a:gd name="T47" fmla="*/ 40 h 41"/>
                    <a:gd name="T48" fmla="*/ 15 w 49"/>
                    <a:gd name="T49" fmla="*/ 39 h 41"/>
                    <a:gd name="T50" fmla="*/ 15 w 49"/>
                    <a:gd name="T51" fmla="*/ 38 h 41"/>
                    <a:gd name="T52" fmla="*/ 17 w 49"/>
                    <a:gd name="T53" fmla="*/ 38 h 41"/>
                    <a:gd name="T54" fmla="*/ 19 w 49"/>
                    <a:gd name="T55" fmla="*/ 38 h 41"/>
                    <a:gd name="T56" fmla="*/ 22 w 49"/>
                    <a:gd name="T57" fmla="*/ 39 h 41"/>
                    <a:gd name="T58" fmla="*/ 24 w 49"/>
                    <a:gd name="T59" fmla="*/ 39 h 41"/>
                    <a:gd name="T60" fmla="*/ 24 w 49"/>
                    <a:gd name="T61" fmla="*/ 37 h 41"/>
                    <a:gd name="T62" fmla="*/ 24 w 49"/>
                    <a:gd name="T63" fmla="*/ 36 h 41"/>
                    <a:gd name="T64" fmla="*/ 26 w 49"/>
                    <a:gd name="T65" fmla="*/ 37 h 41"/>
                    <a:gd name="T66" fmla="*/ 28 w 49"/>
                    <a:gd name="T67" fmla="*/ 37 h 41"/>
                    <a:gd name="T68" fmla="*/ 29 w 49"/>
                    <a:gd name="T69" fmla="*/ 36 h 41"/>
                    <a:gd name="T70" fmla="*/ 29 w 49"/>
                    <a:gd name="T71" fmla="*/ 34 h 41"/>
                    <a:gd name="T72" fmla="*/ 30 w 49"/>
                    <a:gd name="T73" fmla="*/ 32 h 41"/>
                    <a:gd name="T74" fmla="*/ 33 w 49"/>
                    <a:gd name="T75" fmla="*/ 33 h 41"/>
                    <a:gd name="T76" fmla="*/ 35 w 49"/>
                    <a:gd name="T77" fmla="*/ 33 h 41"/>
                    <a:gd name="T78" fmla="*/ 37 w 49"/>
                    <a:gd name="T79" fmla="*/ 32 h 41"/>
                    <a:gd name="T80" fmla="*/ 39 w 49"/>
                    <a:gd name="T81" fmla="*/ 31 h 41"/>
                    <a:gd name="T82" fmla="*/ 40 w 49"/>
                    <a:gd name="T83" fmla="*/ 30 h 41"/>
                    <a:gd name="T84" fmla="*/ 42 w 49"/>
                    <a:gd name="T85" fmla="*/ 28 h 41"/>
                    <a:gd name="T86" fmla="*/ 47 w 49"/>
                    <a:gd name="T87" fmla="*/ 27 h 41"/>
                    <a:gd name="T88" fmla="*/ 47 w 49"/>
                    <a:gd name="T89" fmla="*/ 21 h 41"/>
                    <a:gd name="T90" fmla="*/ 48 w 49"/>
                    <a:gd name="T91" fmla="*/ 16 h 41"/>
                    <a:gd name="T92" fmla="*/ 46 w 49"/>
                    <a:gd name="T93" fmla="*/ 12 h 41"/>
                    <a:gd name="T94" fmla="*/ 45 w 49"/>
                    <a:gd name="T95" fmla="*/ 9 h 41"/>
                    <a:gd name="T96" fmla="*/ 43 w 49"/>
                    <a:gd name="T97" fmla="*/ 7 h 41"/>
                    <a:gd name="T98" fmla="*/ 40 w 49"/>
                    <a:gd name="T99" fmla="*/ 6 h 41"/>
                    <a:gd name="T100" fmla="*/ 37 w 49"/>
                    <a:gd name="T101" fmla="*/ 5 h 41"/>
                    <a:gd name="T102" fmla="*/ 35 w 49"/>
                    <a:gd name="T103" fmla="*/ 5 h 4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9"/>
                    <a:gd name="T157" fmla="*/ 0 h 41"/>
                    <a:gd name="T158" fmla="*/ 49 w 49"/>
                    <a:gd name="T159" fmla="*/ 41 h 41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9" h="41">
                      <a:moveTo>
                        <a:pt x="35" y="5"/>
                      </a:moveTo>
                      <a:lnTo>
                        <a:pt x="32" y="6"/>
                      </a:lnTo>
                      <a:lnTo>
                        <a:pt x="30" y="5"/>
                      </a:lnTo>
                      <a:lnTo>
                        <a:pt x="26" y="3"/>
                      </a:lnTo>
                      <a:lnTo>
                        <a:pt x="24" y="2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7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8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2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1" y="39"/>
                      </a:lnTo>
                      <a:lnTo>
                        <a:pt x="13" y="40"/>
                      </a:lnTo>
                      <a:lnTo>
                        <a:pt x="15" y="39"/>
                      </a:lnTo>
                      <a:lnTo>
                        <a:pt x="15" y="38"/>
                      </a:lnTo>
                      <a:lnTo>
                        <a:pt x="17" y="38"/>
                      </a:lnTo>
                      <a:lnTo>
                        <a:pt x="19" y="38"/>
                      </a:lnTo>
                      <a:lnTo>
                        <a:pt x="22" y="39"/>
                      </a:lnTo>
                      <a:lnTo>
                        <a:pt x="24" y="39"/>
                      </a:lnTo>
                      <a:lnTo>
                        <a:pt x="24" y="37"/>
                      </a:lnTo>
                      <a:lnTo>
                        <a:pt x="24" y="36"/>
                      </a:lnTo>
                      <a:lnTo>
                        <a:pt x="26" y="37"/>
                      </a:lnTo>
                      <a:lnTo>
                        <a:pt x="28" y="37"/>
                      </a:lnTo>
                      <a:lnTo>
                        <a:pt x="29" y="36"/>
                      </a:lnTo>
                      <a:lnTo>
                        <a:pt x="29" y="34"/>
                      </a:lnTo>
                      <a:lnTo>
                        <a:pt x="30" y="32"/>
                      </a:lnTo>
                      <a:lnTo>
                        <a:pt x="33" y="33"/>
                      </a:lnTo>
                      <a:lnTo>
                        <a:pt x="35" y="33"/>
                      </a:lnTo>
                      <a:lnTo>
                        <a:pt x="37" y="32"/>
                      </a:lnTo>
                      <a:lnTo>
                        <a:pt x="39" y="31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7" y="27"/>
                      </a:lnTo>
                      <a:lnTo>
                        <a:pt x="47" y="21"/>
                      </a:lnTo>
                      <a:lnTo>
                        <a:pt x="48" y="16"/>
                      </a:lnTo>
                      <a:lnTo>
                        <a:pt x="46" y="12"/>
                      </a:lnTo>
                      <a:lnTo>
                        <a:pt x="45" y="9"/>
                      </a:lnTo>
                      <a:lnTo>
                        <a:pt x="43" y="7"/>
                      </a:lnTo>
                      <a:lnTo>
                        <a:pt x="40" y="6"/>
                      </a:lnTo>
                      <a:lnTo>
                        <a:pt x="37" y="5"/>
                      </a:lnTo>
                      <a:lnTo>
                        <a:pt x="35" y="5"/>
                      </a:lnTo>
                    </a:path>
                  </a:pathLst>
                </a:custGeom>
                <a:solidFill>
                  <a:srgbClr val="FF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3" name="Freeform 37"/>
                <p:cNvSpPr>
                  <a:spLocks/>
                </p:cNvSpPr>
                <p:nvPr/>
              </p:nvSpPr>
              <p:spPr bwMode="auto">
                <a:xfrm>
                  <a:off x="3567" y="2507"/>
                  <a:ext cx="32" cy="28"/>
                </a:xfrm>
                <a:custGeom>
                  <a:avLst/>
                  <a:gdLst>
                    <a:gd name="T0" fmla="*/ 28 w 32"/>
                    <a:gd name="T1" fmla="*/ 11 h 28"/>
                    <a:gd name="T2" fmla="*/ 24 w 32"/>
                    <a:gd name="T3" fmla="*/ 10 h 28"/>
                    <a:gd name="T4" fmla="*/ 21 w 32"/>
                    <a:gd name="T5" fmla="*/ 8 h 28"/>
                    <a:gd name="T6" fmla="*/ 19 w 32"/>
                    <a:gd name="T7" fmla="*/ 9 h 28"/>
                    <a:gd name="T8" fmla="*/ 13 w 32"/>
                    <a:gd name="T9" fmla="*/ 11 h 28"/>
                    <a:gd name="T10" fmla="*/ 10 w 32"/>
                    <a:gd name="T11" fmla="*/ 11 h 28"/>
                    <a:gd name="T12" fmla="*/ 6 w 32"/>
                    <a:gd name="T13" fmla="*/ 10 h 28"/>
                    <a:gd name="T14" fmla="*/ 5 w 32"/>
                    <a:gd name="T15" fmla="*/ 7 h 28"/>
                    <a:gd name="T16" fmla="*/ 6 w 32"/>
                    <a:gd name="T17" fmla="*/ 5 h 28"/>
                    <a:gd name="T18" fmla="*/ 9 w 32"/>
                    <a:gd name="T19" fmla="*/ 4 h 28"/>
                    <a:gd name="T20" fmla="*/ 13 w 32"/>
                    <a:gd name="T21" fmla="*/ 4 h 28"/>
                    <a:gd name="T22" fmla="*/ 18 w 32"/>
                    <a:gd name="T23" fmla="*/ 1 h 28"/>
                    <a:gd name="T24" fmla="*/ 13 w 32"/>
                    <a:gd name="T25" fmla="*/ 0 h 28"/>
                    <a:gd name="T26" fmla="*/ 9 w 32"/>
                    <a:gd name="T27" fmla="*/ 0 h 28"/>
                    <a:gd name="T28" fmla="*/ 6 w 32"/>
                    <a:gd name="T29" fmla="*/ 2 h 28"/>
                    <a:gd name="T30" fmla="*/ 4 w 32"/>
                    <a:gd name="T31" fmla="*/ 2 h 28"/>
                    <a:gd name="T32" fmla="*/ 3 w 32"/>
                    <a:gd name="T33" fmla="*/ 3 h 28"/>
                    <a:gd name="T34" fmla="*/ 3 w 32"/>
                    <a:gd name="T35" fmla="*/ 10 h 28"/>
                    <a:gd name="T36" fmla="*/ 1 w 32"/>
                    <a:gd name="T37" fmla="*/ 12 h 28"/>
                    <a:gd name="T38" fmla="*/ 1 w 32"/>
                    <a:gd name="T39" fmla="*/ 13 h 28"/>
                    <a:gd name="T40" fmla="*/ 0 w 32"/>
                    <a:gd name="T41" fmla="*/ 18 h 28"/>
                    <a:gd name="T42" fmla="*/ 4 w 32"/>
                    <a:gd name="T43" fmla="*/ 17 h 28"/>
                    <a:gd name="T44" fmla="*/ 6 w 32"/>
                    <a:gd name="T45" fmla="*/ 20 h 28"/>
                    <a:gd name="T46" fmla="*/ 7 w 32"/>
                    <a:gd name="T47" fmla="*/ 21 h 28"/>
                    <a:gd name="T48" fmla="*/ 9 w 32"/>
                    <a:gd name="T49" fmla="*/ 22 h 28"/>
                    <a:gd name="T50" fmla="*/ 10 w 32"/>
                    <a:gd name="T51" fmla="*/ 26 h 28"/>
                    <a:gd name="T52" fmla="*/ 11 w 32"/>
                    <a:gd name="T53" fmla="*/ 25 h 28"/>
                    <a:gd name="T54" fmla="*/ 10 w 32"/>
                    <a:gd name="T55" fmla="*/ 21 h 28"/>
                    <a:gd name="T56" fmla="*/ 12 w 32"/>
                    <a:gd name="T57" fmla="*/ 20 h 28"/>
                    <a:gd name="T58" fmla="*/ 16 w 32"/>
                    <a:gd name="T59" fmla="*/ 20 h 28"/>
                    <a:gd name="T60" fmla="*/ 20 w 32"/>
                    <a:gd name="T61" fmla="*/ 18 h 28"/>
                    <a:gd name="T62" fmla="*/ 23 w 32"/>
                    <a:gd name="T63" fmla="*/ 18 h 28"/>
                    <a:gd name="T64" fmla="*/ 25 w 32"/>
                    <a:gd name="T65" fmla="*/ 18 h 28"/>
                    <a:gd name="T66" fmla="*/ 29 w 32"/>
                    <a:gd name="T67" fmla="*/ 19 h 28"/>
                    <a:gd name="T68" fmla="*/ 25 w 32"/>
                    <a:gd name="T69" fmla="*/ 14 h 28"/>
                    <a:gd name="T70" fmla="*/ 27 w 32"/>
                    <a:gd name="T71" fmla="*/ 11 h 28"/>
                    <a:gd name="T72" fmla="*/ 31 w 32"/>
                    <a:gd name="T73" fmla="*/ 9 h 2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"/>
                    <a:gd name="T112" fmla="*/ 0 h 28"/>
                    <a:gd name="T113" fmla="*/ 32 w 32"/>
                    <a:gd name="T114" fmla="*/ 28 h 2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" h="28">
                      <a:moveTo>
                        <a:pt x="31" y="9"/>
                      </a:moveTo>
                      <a:lnTo>
                        <a:pt x="28" y="11"/>
                      </a:lnTo>
                      <a:lnTo>
                        <a:pt x="26" y="11"/>
                      </a:lnTo>
                      <a:lnTo>
                        <a:pt x="24" y="10"/>
                      </a:lnTo>
                      <a:lnTo>
                        <a:pt x="22" y="9"/>
                      </a:lnTo>
                      <a:lnTo>
                        <a:pt x="21" y="8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6" y="10"/>
                      </a:lnTo>
                      <a:lnTo>
                        <a:pt x="13" y="11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8" y="11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13" y="4"/>
                      </a:lnTo>
                      <a:lnTo>
                        <a:pt x="16" y="2"/>
                      </a:lnTo>
                      <a:lnTo>
                        <a:pt x="18" y="1"/>
                      </a:lnTo>
                      <a:lnTo>
                        <a:pt x="15" y="1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3" y="10"/>
                      </a:lnTo>
                      <a:lnTo>
                        <a:pt x="2" y="11"/>
                      </a:lnTo>
                      <a:lnTo>
                        <a:pt x="1" y="12"/>
                      </a:lnTo>
                      <a:lnTo>
                        <a:pt x="0" y="13"/>
                      </a:lnTo>
                      <a:lnTo>
                        <a:pt x="1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4" y="17"/>
                      </a:lnTo>
                      <a:lnTo>
                        <a:pt x="6" y="18"/>
                      </a:lnTo>
                      <a:lnTo>
                        <a:pt x="6" y="20"/>
                      </a:lnTo>
                      <a:lnTo>
                        <a:pt x="3" y="21"/>
                      </a:lnTo>
                      <a:lnTo>
                        <a:pt x="7" y="21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10" y="24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5"/>
                      </a:lnTo>
                      <a:lnTo>
                        <a:pt x="10" y="23"/>
                      </a:lnTo>
                      <a:lnTo>
                        <a:pt x="10" y="21"/>
                      </a:lnTo>
                      <a:lnTo>
                        <a:pt x="10" y="20"/>
                      </a:lnTo>
                      <a:lnTo>
                        <a:pt x="12" y="20"/>
                      </a:ln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18" y="19"/>
                      </a:lnTo>
                      <a:lnTo>
                        <a:pt x="20" y="18"/>
                      </a:lnTo>
                      <a:lnTo>
                        <a:pt x="21" y="18"/>
                      </a:lnTo>
                      <a:lnTo>
                        <a:pt x="23" y="18"/>
                      </a:lnTo>
                      <a:lnTo>
                        <a:pt x="23" y="17"/>
                      </a:lnTo>
                      <a:lnTo>
                        <a:pt x="25" y="18"/>
                      </a:lnTo>
                      <a:lnTo>
                        <a:pt x="24" y="16"/>
                      </a:lnTo>
                      <a:lnTo>
                        <a:pt x="29" y="19"/>
                      </a:lnTo>
                      <a:lnTo>
                        <a:pt x="28" y="17"/>
                      </a:lnTo>
                      <a:lnTo>
                        <a:pt x="25" y="14"/>
                      </a:lnTo>
                      <a:lnTo>
                        <a:pt x="25" y="13"/>
                      </a:lnTo>
                      <a:lnTo>
                        <a:pt x="27" y="11"/>
                      </a:lnTo>
                      <a:lnTo>
                        <a:pt x="29" y="11"/>
                      </a:lnTo>
                      <a:lnTo>
                        <a:pt x="31" y="9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4" name="Freeform 38"/>
                <p:cNvSpPr>
                  <a:spLocks/>
                </p:cNvSpPr>
                <p:nvPr/>
              </p:nvSpPr>
              <p:spPr bwMode="auto">
                <a:xfrm>
                  <a:off x="3578" y="2493"/>
                  <a:ext cx="17" cy="17"/>
                </a:xfrm>
                <a:custGeom>
                  <a:avLst/>
                  <a:gdLst>
                    <a:gd name="T0" fmla="*/ 14 w 17"/>
                    <a:gd name="T1" fmla="*/ 0 h 17"/>
                    <a:gd name="T2" fmla="*/ 11 w 17"/>
                    <a:gd name="T3" fmla="*/ 1 h 17"/>
                    <a:gd name="T4" fmla="*/ 11 w 17"/>
                    <a:gd name="T5" fmla="*/ 2 h 17"/>
                    <a:gd name="T6" fmla="*/ 0 w 17"/>
                    <a:gd name="T7" fmla="*/ 16 h 17"/>
                    <a:gd name="T8" fmla="*/ 4 w 17"/>
                    <a:gd name="T9" fmla="*/ 16 h 17"/>
                    <a:gd name="T10" fmla="*/ 16 w 17"/>
                    <a:gd name="T11" fmla="*/ 3 h 17"/>
                    <a:gd name="T12" fmla="*/ 16 w 17"/>
                    <a:gd name="T13" fmla="*/ 1 h 17"/>
                    <a:gd name="T14" fmla="*/ 14 w 17"/>
                    <a:gd name="T15" fmla="*/ 0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17"/>
                    <a:gd name="T26" fmla="*/ 17 w 17"/>
                    <a:gd name="T27" fmla="*/ 17 h 1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17">
                      <a:moveTo>
                        <a:pt x="14" y="0"/>
                      </a:move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0" y="16"/>
                      </a:lnTo>
                      <a:lnTo>
                        <a:pt x="4" y="16"/>
                      </a:lnTo>
                      <a:lnTo>
                        <a:pt x="16" y="3"/>
                      </a:lnTo>
                      <a:lnTo>
                        <a:pt x="16" y="1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5" name="Freeform 39"/>
                <p:cNvSpPr>
                  <a:spLocks/>
                </p:cNvSpPr>
                <p:nvPr/>
              </p:nvSpPr>
              <p:spPr bwMode="auto">
                <a:xfrm>
                  <a:off x="3602" y="2509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3 w 17"/>
                    <a:gd name="T3" fmla="*/ 2 h 17"/>
                    <a:gd name="T4" fmla="*/ 6 w 17"/>
                    <a:gd name="T5" fmla="*/ 3 h 17"/>
                    <a:gd name="T6" fmla="*/ 6 w 17"/>
                    <a:gd name="T7" fmla="*/ 6 h 17"/>
                    <a:gd name="T8" fmla="*/ 6 w 17"/>
                    <a:gd name="T9" fmla="*/ 8 h 17"/>
                    <a:gd name="T10" fmla="*/ 6 w 17"/>
                    <a:gd name="T11" fmla="*/ 12 h 17"/>
                    <a:gd name="T12" fmla="*/ 3 w 17"/>
                    <a:gd name="T13" fmla="*/ 16 h 17"/>
                    <a:gd name="T14" fmla="*/ 9 w 17"/>
                    <a:gd name="T15" fmla="*/ 8 h 17"/>
                    <a:gd name="T16" fmla="*/ 12 w 17"/>
                    <a:gd name="T17" fmla="*/ 6 h 17"/>
                    <a:gd name="T18" fmla="*/ 16 w 17"/>
                    <a:gd name="T19" fmla="*/ 3 h 17"/>
                    <a:gd name="T20" fmla="*/ 12 w 17"/>
                    <a:gd name="T21" fmla="*/ 3 h 17"/>
                    <a:gd name="T22" fmla="*/ 6 w 17"/>
                    <a:gd name="T23" fmla="*/ 1 h 17"/>
                    <a:gd name="T24" fmla="*/ 3 w 17"/>
                    <a:gd name="T25" fmla="*/ 0 h 17"/>
                    <a:gd name="T26" fmla="*/ 0 w 17"/>
                    <a:gd name="T27" fmla="*/ 0 h 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7"/>
                    <a:gd name="T43" fmla="*/ 0 h 17"/>
                    <a:gd name="T44" fmla="*/ 17 w 17"/>
                    <a:gd name="T45" fmla="*/ 17 h 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7" h="1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6" y="12"/>
                      </a:lnTo>
                      <a:lnTo>
                        <a:pt x="3" y="16"/>
                      </a:lnTo>
                      <a:lnTo>
                        <a:pt x="9" y="8"/>
                      </a:lnTo>
                      <a:lnTo>
                        <a:pt x="12" y="6"/>
                      </a:lnTo>
                      <a:lnTo>
                        <a:pt x="16" y="3"/>
                      </a:lnTo>
                      <a:lnTo>
                        <a:pt x="12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6" name="Freeform 40"/>
                <p:cNvSpPr>
                  <a:spLocks/>
                </p:cNvSpPr>
                <p:nvPr/>
              </p:nvSpPr>
              <p:spPr bwMode="auto">
                <a:xfrm>
                  <a:off x="3582" y="2494"/>
                  <a:ext cx="17" cy="17"/>
                </a:xfrm>
                <a:custGeom>
                  <a:avLst/>
                  <a:gdLst>
                    <a:gd name="T0" fmla="*/ 16 w 17"/>
                    <a:gd name="T1" fmla="*/ 1 h 17"/>
                    <a:gd name="T2" fmla="*/ 16 w 17"/>
                    <a:gd name="T3" fmla="*/ 2 h 17"/>
                    <a:gd name="T4" fmla="*/ 0 w 17"/>
                    <a:gd name="T5" fmla="*/ 16 h 17"/>
                    <a:gd name="T6" fmla="*/ 0 w 17"/>
                    <a:gd name="T7" fmla="*/ 14 h 17"/>
                    <a:gd name="T8" fmla="*/ 0 w 17"/>
                    <a:gd name="T9" fmla="*/ 12 h 17"/>
                    <a:gd name="T10" fmla="*/ 4 w 17"/>
                    <a:gd name="T11" fmla="*/ 11 h 17"/>
                    <a:gd name="T12" fmla="*/ 16 w 17"/>
                    <a:gd name="T13" fmla="*/ 2 h 17"/>
                    <a:gd name="T14" fmla="*/ 8 w 17"/>
                    <a:gd name="T15" fmla="*/ 0 h 17"/>
                    <a:gd name="T16" fmla="*/ 16 w 17"/>
                    <a:gd name="T17" fmla="*/ 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"/>
                      </a:moveTo>
                      <a:lnTo>
                        <a:pt x="16" y="2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16" y="1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11" name="Freeform 41"/>
              <p:cNvSpPr>
                <a:spLocks/>
              </p:cNvSpPr>
              <p:nvPr/>
            </p:nvSpPr>
            <p:spPr bwMode="auto">
              <a:xfrm>
                <a:off x="3597" y="2502"/>
                <a:ext cx="18" cy="25"/>
              </a:xfrm>
              <a:custGeom>
                <a:avLst/>
                <a:gdLst>
                  <a:gd name="T0" fmla="*/ 0 w 18"/>
                  <a:gd name="T1" fmla="*/ 1 h 25"/>
                  <a:gd name="T2" fmla="*/ 2 w 18"/>
                  <a:gd name="T3" fmla="*/ 2 h 25"/>
                  <a:gd name="T4" fmla="*/ 6 w 18"/>
                  <a:gd name="T5" fmla="*/ 5 h 25"/>
                  <a:gd name="T6" fmla="*/ 7 w 18"/>
                  <a:gd name="T7" fmla="*/ 6 h 25"/>
                  <a:gd name="T8" fmla="*/ 9 w 18"/>
                  <a:gd name="T9" fmla="*/ 8 h 25"/>
                  <a:gd name="T10" fmla="*/ 10 w 18"/>
                  <a:gd name="T11" fmla="*/ 10 h 25"/>
                  <a:gd name="T12" fmla="*/ 11 w 18"/>
                  <a:gd name="T13" fmla="*/ 13 h 25"/>
                  <a:gd name="T14" fmla="*/ 11 w 18"/>
                  <a:gd name="T15" fmla="*/ 17 h 25"/>
                  <a:gd name="T16" fmla="*/ 11 w 18"/>
                  <a:gd name="T17" fmla="*/ 21 h 25"/>
                  <a:gd name="T18" fmla="*/ 11 w 18"/>
                  <a:gd name="T19" fmla="*/ 24 h 25"/>
                  <a:gd name="T20" fmla="*/ 16 w 18"/>
                  <a:gd name="T21" fmla="*/ 24 h 25"/>
                  <a:gd name="T22" fmla="*/ 17 w 18"/>
                  <a:gd name="T23" fmla="*/ 19 h 25"/>
                  <a:gd name="T24" fmla="*/ 17 w 18"/>
                  <a:gd name="T25" fmla="*/ 16 h 25"/>
                  <a:gd name="T26" fmla="*/ 17 w 18"/>
                  <a:gd name="T27" fmla="*/ 12 h 25"/>
                  <a:gd name="T28" fmla="*/ 16 w 18"/>
                  <a:gd name="T29" fmla="*/ 9 h 25"/>
                  <a:gd name="T30" fmla="*/ 13 w 18"/>
                  <a:gd name="T31" fmla="*/ 5 h 25"/>
                  <a:gd name="T32" fmla="*/ 11 w 18"/>
                  <a:gd name="T33" fmla="*/ 3 h 25"/>
                  <a:gd name="T34" fmla="*/ 8 w 18"/>
                  <a:gd name="T35" fmla="*/ 1 h 25"/>
                  <a:gd name="T36" fmla="*/ 5 w 18"/>
                  <a:gd name="T37" fmla="*/ 0 h 25"/>
                  <a:gd name="T38" fmla="*/ 0 w 18"/>
                  <a:gd name="T39" fmla="*/ 1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"/>
                  <a:gd name="T61" fmla="*/ 0 h 25"/>
                  <a:gd name="T62" fmla="*/ 18 w 18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" h="25">
                    <a:moveTo>
                      <a:pt x="0" y="1"/>
                    </a:moveTo>
                    <a:lnTo>
                      <a:pt x="2" y="2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21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17" y="19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65" name="Rectangle 42"/>
          <p:cNvSpPr>
            <a:spLocks noChangeArrowheads="1"/>
          </p:cNvSpPr>
          <p:nvPr/>
        </p:nvSpPr>
        <p:spPr bwMode="auto">
          <a:xfrm>
            <a:off x="7894011" y="2109481"/>
            <a:ext cx="50852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User </a:t>
            </a:r>
          </a:p>
        </p:txBody>
      </p:sp>
      <p:sp>
        <p:nvSpPr>
          <p:cNvPr id="45073" name="Line 157"/>
          <p:cNvSpPr>
            <a:spLocks noChangeShapeType="1"/>
          </p:cNvSpPr>
          <p:nvPr/>
        </p:nvSpPr>
        <p:spPr bwMode="auto">
          <a:xfrm>
            <a:off x="4009292" y="1476435"/>
            <a:ext cx="0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4" name="Line 158"/>
          <p:cNvSpPr>
            <a:spLocks noChangeShapeType="1"/>
          </p:cNvSpPr>
          <p:nvPr/>
        </p:nvSpPr>
        <p:spPr bwMode="auto">
          <a:xfrm flipH="1">
            <a:off x="4360985" y="1406097"/>
            <a:ext cx="281354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5" name="Line 159"/>
          <p:cNvSpPr>
            <a:spLocks noChangeShapeType="1"/>
          </p:cNvSpPr>
          <p:nvPr/>
        </p:nvSpPr>
        <p:spPr bwMode="auto">
          <a:xfrm flipH="1" flipV="1">
            <a:off x="3305908" y="1476435"/>
            <a:ext cx="281354" cy="49236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6" name="Text Box 160"/>
          <p:cNvSpPr txBox="1">
            <a:spLocks noChangeArrowheads="1"/>
          </p:cNvSpPr>
          <p:nvPr/>
        </p:nvSpPr>
        <p:spPr bwMode="auto">
          <a:xfrm>
            <a:off x="3080239" y="1124744"/>
            <a:ext cx="148630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chemeClr val="hlink"/>
                </a:solidFill>
                <a:latin typeface="FuturaA Bk BT" pitchFamily="34" charset="0"/>
              </a:rPr>
              <a:t>Environment</a:t>
            </a:r>
            <a:endParaRPr lang="fr-FR" altLang="en-US" sz="1662" b="1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sp>
        <p:nvSpPr>
          <p:cNvPr id="45077" name="Text Box 161"/>
          <p:cNvSpPr txBox="1">
            <a:spLocks noChangeArrowheads="1"/>
          </p:cNvSpPr>
          <p:nvPr/>
        </p:nvSpPr>
        <p:spPr bwMode="auto">
          <a:xfrm>
            <a:off x="7790302" y="3357805"/>
            <a:ext cx="918841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rgbClr val="0020DE"/>
                </a:solidFill>
                <a:latin typeface="FuturaA Bk BT" pitchFamily="34" charset="0"/>
              </a:rPr>
              <a:t>Other</a:t>
            </a: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system</a:t>
            </a:r>
          </a:p>
        </p:txBody>
      </p:sp>
      <p:grpSp>
        <p:nvGrpSpPr>
          <p:cNvPr id="45080" name="Group 164"/>
          <p:cNvGrpSpPr>
            <a:grpSpLocks/>
          </p:cNvGrpSpPr>
          <p:nvPr/>
        </p:nvGrpSpPr>
        <p:grpSpPr bwMode="auto">
          <a:xfrm>
            <a:off x="492369" y="4040859"/>
            <a:ext cx="363415" cy="530469"/>
            <a:chOff x="4001" y="2409"/>
            <a:chExt cx="248" cy="302"/>
          </a:xfrm>
        </p:grpSpPr>
        <p:grpSp>
          <p:nvGrpSpPr>
            <p:cNvPr id="45086" name="Group 165"/>
            <p:cNvGrpSpPr>
              <a:grpSpLocks/>
            </p:cNvGrpSpPr>
            <p:nvPr/>
          </p:nvGrpSpPr>
          <p:grpSpPr bwMode="auto">
            <a:xfrm>
              <a:off x="4001" y="2495"/>
              <a:ext cx="248" cy="216"/>
              <a:chOff x="3997" y="2634"/>
              <a:chExt cx="248" cy="227"/>
            </a:xfrm>
          </p:grpSpPr>
          <p:sp>
            <p:nvSpPr>
              <p:cNvPr id="45095" name="Freeform 166"/>
              <p:cNvSpPr>
                <a:spLocks/>
              </p:cNvSpPr>
              <p:nvPr/>
            </p:nvSpPr>
            <p:spPr bwMode="auto">
              <a:xfrm>
                <a:off x="4080" y="2642"/>
                <a:ext cx="72" cy="185"/>
              </a:xfrm>
              <a:custGeom>
                <a:avLst/>
                <a:gdLst>
                  <a:gd name="T0" fmla="*/ 0 w 72"/>
                  <a:gd name="T1" fmla="*/ 8 h 185"/>
                  <a:gd name="T2" fmla="*/ 19 w 72"/>
                  <a:gd name="T3" fmla="*/ 66 h 185"/>
                  <a:gd name="T4" fmla="*/ 32 w 72"/>
                  <a:gd name="T5" fmla="*/ 120 h 185"/>
                  <a:gd name="T6" fmla="*/ 35 w 72"/>
                  <a:gd name="T7" fmla="*/ 162 h 185"/>
                  <a:gd name="T8" fmla="*/ 39 w 72"/>
                  <a:gd name="T9" fmla="*/ 184 h 185"/>
                  <a:gd name="T10" fmla="*/ 59 w 72"/>
                  <a:gd name="T11" fmla="*/ 118 h 185"/>
                  <a:gd name="T12" fmla="*/ 65 w 72"/>
                  <a:gd name="T13" fmla="*/ 68 h 185"/>
                  <a:gd name="T14" fmla="*/ 71 w 72"/>
                  <a:gd name="T15" fmla="*/ 0 h 185"/>
                  <a:gd name="T16" fmla="*/ 0 w 72"/>
                  <a:gd name="T17" fmla="*/ 8 h 1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"/>
                  <a:gd name="T28" fmla="*/ 0 h 185"/>
                  <a:gd name="T29" fmla="*/ 72 w 72"/>
                  <a:gd name="T30" fmla="*/ 185 h 1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" h="185">
                    <a:moveTo>
                      <a:pt x="0" y="8"/>
                    </a:moveTo>
                    <a:lnTo>
                      <a:pt x="19" y="66"/>
                    </a:lnTo>
                    <a:lnTo>
                      <a:pt x="32" y="120"/>
                    </a:lnTo>
                    <a:lnTo>
                      <a:pt x="35" y="162"/>
                    </a:lnTo>
                    <a:lnTo>
                      <a:pt x="39" y="184"/>
                    </a:lnTo>
                    <a:lnTo>
                      <a:pt x="59" y="118"/>
                    </a:lnTo>
                    <a:lnTo>
                      <a:pt x="65" y="68"/>
                    </a:lnTo>
                    <a:lnTo>
                      <a:pt x="71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096" name="Group 167"/>
              <p:cNvGrpSpPr>
                <a:grpSpLocks/>
              </p:cNvGrpSpPr>
              <p:nvPr/>
            </p:nvGrpSpPr>
            <p:grpSpPr bwMode="auto">
              <a:xfrm>
                <a:off x="4106" y="2669"/>
                <a:ext cx="29" cy="180"/>
                <a:chOff x="4106" y="2669"/>
                <a:chExt cx="29" cy="180"/>
              </a:xfrm>
            </p:grpSpPr>
            <p:sp>
              <p:nvSpPr>
                <p:cNvPr id="45098" name="Freeform 168"/>
                <p:cNvSpPr>
                  <a:spLocks/>
                </p:cNvSpPr>
                <p:nvPr/>
              </p:nvSpPr>
              <p:spPr bwMode="auto">
                <a:xfrm>
                  <a:off x="4108" y="2669"/>
                  <a:ext cx="17" cy="17"/>
                </a:xfrm>
                <a:custGeom>
                  <a:avLst/>
                  <a:gdLst>
                    <a:gd name="T0" fmla="*/ 7 w 17"/>
                    <a:gd name="T1" fmla="*/ 0 h 17"/>
                    <a:gd name="T2" fmla="*/ 0 w 17"/>
                    <a:gd name="T3" fmla="*/ 16 h 17"/>
                    <a:gd name="T4" fmla="*/ 6 w 17"/>
                    <a:gd name="T5" fmla="*/ 10 h 17"/>
                    <a:gd name="T6" fmla="*/ 12 w 17"/>
                    <a:gd name="T7" fmla="*/ 12 h 17"/>
                    <a:gd name="T8" fmla="*/ 16 w 17"/>
                    <a:gd name="T9" fmla="*/ 15 h 17"/>
                    <a:gd name="T10" fmla="*/ 12 w 17"/>
                    <a:gd name="T11" fmla="*/ 0 h 17"/>
                    <a:gd name="T12" fmla="*/ 7 w 17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7"/>
                    <a:gd name="T23" fmla="*/ 17 w 17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7">
                      <a:moveTo>
                        <a:pt x="7" y="0"/>
                      </a:moveTo>
                      <a:lnTo>
                        <a:pt x="0" y="16"/>
                      </a:lnTo>
                      <a:lnTo>
                        <a:pt x="6" y="10"/>
                      </a:lnTo>
                      <a:lnTo>
                        <a:pt x="12" y="12"/>
                      </a:lnTo>
                      <a:lnTo>
                        <a:pt x="16" y="15"/>
                      </a:lnTo>
                      <a:lnTo>
                        <a:pt x="12" y="0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9" name="Freeform 169"/>
                <p:cNvSpPr>
                  <a:spLocks/>
                </p:cNvSpPr>
                <p:nvPr/>
              </p:nvSpPr>
              <p:spPr bwMode="auto">
                <a:xfrm>
                  <a:off x="4106" y="2669"/>
                  <a:ext cx="29" cy="180"/>
                </a:xfrm>
                <a:custGeom>
                  <a:avLst/>
                  <a:gdLst>
                    <a:gd name="T0" fmla="*/ 8 w 29"/>
                    <a:gd name="T1" fmla="*/ 0 h 180"/>
                    <a:gd name="T2" fmla="*/ 4 w 29"/>
                    <a:gd name="T3" fmla="*/ 11 h 180"/>
                    <a:gd name="T4" fmla="*/ 8 w 29"/>
                    <a:gd name="T5" fmla="*/ 17 h 180"/>
                    <a:gd name="T6" fmla="*/ 5 w 29"/>
                    <a:gd name="T7" fmla="*/ 27 h 180"/>
                    <a:gd name="T8" fmla="*/ 0 w 29"/>
                    <a:gd name="T9" fmla="*/ 80 h 180"/>
                    <a:gd name="T10" fmla="*/ 1 w 29"/>
                    <a:gd name="T11" fmla="*/ 110 h 180"/>
                    <a:gd name="T12" fmla="*/ 4 w 29"/>
                    <a:gd name="T13" fmla="*/ 144 h 180"/>
                    <a:gd name="T14" fmla="*/ 8 w 29"/>
                    <a:gd name="T15" fmla="*/ 166 h 180"/>
                    <a:gd name="T16" fmla="*/ 18 w 29"/>
                    <a:gd name="T17" fmla="*/ 179 h 180"/>
                    <a:gd name="T18" fmla="*/ 28 w 29"/>
                    <a:gd name="T19" fmla="*/ 165 h 180"/>
                    <a:gd name="T20" fmla="*/ 24 w 29"/>
                    <a:gd name="T21" fmla="*/ 97 h 180"/>
                    <a:gd name="T22" fmla="*/ 20 w 29"/>
                    <a:gd name="T23" fmla="*/ 25 h 180"/>
                    <a:gd name="T24" fmla="*/ 13 w 29"/>
                    <a:gd name="T25" fmla="*/ 18 h 180"/>
                    <a:gd name="T26" fmla="*/ 15 w 29"/>
                    <a:gd name="T27" fmla="*/ 14 h 180"/>
                    <a:gd name="T28" fmla="*/ 14 w 29"/>
                    <a:gd name="T29" fmla="*/ 0 h 180"/>
                    <a:gd name="T30" fmla="*/ 8 w 29"/>
                    <a:gd name="T31" fmla="*/ 0 h 18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9"/>
                    <a:gd name="T49" fmla="*/ 0 h 180"/>
                    <a:gd name="T50" fmla="*/ 29 w 29"/>
                    <a:gd name="T51" fmla="*/ 180 h 18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9" h="180">
                      <a:moveTo>
                        <a:pt x="8" y="0"/>
                      </a:moveTo>
                      <a:lnTo>
                        <a:pt x="4" y="11"/>
                      </a:lnTo>
                      <a:lnTo>
                        <a:pt x="8" y="17"/>
                      </a:lnTo>
                      <a:lnTo>
                        <a:pt x="5" y="27"/>
                      </a:lnTo>
                      <a:lnTo>
                        <a:pt x="0" y="80"/>
                      </a:lnTo>
                      <a:lnTo>
                        <a:pt x="1" y="110"/>
                      </a:lnTo>
                      <a:lnTo>
                        <a:pt x="4" y="144"/>
                      </a:lnTo>
                      <a:lnTo>
                        <a:pt x="8" y="166"/>
                      </a:lnTo>
                      <a:lnTo>
                        <a:pt x="18" y="179"/>
                      </a:lnTo>
                      <a:lnTo>
                        <a:pt x="28" y="165"/>
                      </a:lnTo>
                      <a:lnTo>
                        <a:pt x="24" y="97"/>
                      </a:lnTo>
                      <a:lnTo>
                        <a:pt x="20" y="25"/>
                      </a:lnTo>
                      <a:lnTo>
                        <a:pt x="13" y="18"/>
                      </a:lnTo>
                      <a:lnTo>
                        <a:pt x="15" y="14"/>
                      </a:lnTo>
                      <a:lnTo>
                        <a:pt x="14" y="0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C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7" name="Freeform 170"/>
              <p:cNvSpPr>
                <a:spLocks/>
              </p:cNvSpPr>
              <p:nvPr/>
            </p:nvSpPr>
            <p:spPr bwMode="auto">
              <a:xfrm>
                <a:off x="3997" y="2634"/>
                <a:ext cx="248" cy="227"/>
              </a:xfrm>
              <a:custGeom>
                <a:avLst/>
                <a:gdLst>
                  <a:gd name="T0" fmla="*/ 84 w 248"/>
                  <a:gd name="T1" fmla="*/ 7 h 227"/>
                  <a:gd name="T2" fmla="*/ 105 w 248"/>
                  <a:gd name="T3" fmla="*/ 69 h 227"/>
                  <a:gd name="T4" fmla="*/ 121 w 248"/>
                  <a:gd name="T5" fmla="*/ 130 h 227"/>
                  <a:gd name="T6" fmla="*/ 125 w 248"/>
                  <a:gd name="T7" fmla="*/ 174 h 227"/>
                  <a:gd name="T8" fmla="*/ 140 w 248"/>
                  <a:gd name="T9" fmla="*/ 122 h 227"/>
                  <a:gd name="T10" fmla="*/ 152 w 248"/>
                  <a:gd name="T11" fmla="*/ 0 h 227"/>
                  <a:gd name="T12" fmla="*/ 163 w 248"/>
                  <a:gd name="T13" fmla="*/ 10 h 227"/>
                  <a:gd name="T14" fmla="*/ 218 w 248"/>
                  <a:gd name="T15" fmla="*/ 23 h 227"/>
                  <a:gd name="T16" fmla="*/ 221 w 248"/>
                  <a:gd name="T17" fmla="*/ 25 h 227"/>
                  <a:gd name="T18" fmla="*/ 224 w 248"/>
                  <a:gd name="T19" fmla="*/ 28 h 227"/>
                  <a:gd name="T20" fmla="*/ 225 w 248"/>
                  <a:gd name="T21" fmla="*/ 32 h 227"/>
                  <a:gd name="T22" fmla="*/ 226 w 248"/>
                  <a:gd name="T23" fmla="*/ 36 h 227"/>
                  <a:gd name="T24" fmla="*/ 240 w 248"/>
                  <a:gd name="T25" fmla="*/ 87 h 227"/>
                  <a:gd name="T26" fmla="*/ 246 w 248"/>
                  <a:gd name="T27" fmla="*/ 118 h 227"/>
                  <a:gd name="T28" fmla="*/ 247 w 248"/>
                  <a:gd name="T29" fmla="*/ 148 h 227"/>
                  <a:gd name="T30" fmla="*/ 243 w 248"/>
                  <a:gd name="T31" fmla="*/ 157 h 227"/>
                  <a:gd name="T32" fmla="*/ 236 w 248"/>
                  <a:gd name="T33" fmla="*/ 193 h 227"/>
                  <a:gd name="T34" fmla="*/ 84 w 248"/>
                  <a:gd name="T35" fmla="*/ 193 h 227"/>
                  <a:gd name="T36" fmla="*/ 62 w 248"/>
                  <a:gd name="T37" fmla="*/ 218 h 227"/>
                  <a:gd name="T38" fmla="*/ 39 w 248"/>
                  <a:gd name="T39" fmla="*/ 226 h 227"/>
                  <a:gd name="T40" fmla="*/ 31 w 248"/>
                  <a:gd name="T41" fmla="*/ 225 h 227"/>
                  <a:gd name="T42" fmla="*/ 20 w 248"/>
                  <a:gd name="T43" fmla="*/ 219 h 227"/>
                  <a:gd name="T44" fmla="*/ 12 w 248"/>
                  <a:gd name="T45" fmla="*/ 207 h 227"/>
                  <a:gd name="T46" fmla="*/ 0 w 248"/>
                  <a:gd name="T47" fmla="*/ 158 h 227"/>
                  <a:gd name="T48" fmla="*/ 0 w 248"/>
                  <a:gd name="T49" fmla="*/ 143 h 227"/>
                  <a:gd name="T50" fmla="*/ 1 w 248"/>
                  <a:gd name="T51" fmla="*/ 101 h 227"/>
                  <a:gd name="T52" fmla="*/ 7 w 248"/>
                  <a:gd name="T53" fmla="*/ 90 h 227"/>
                  <a:gd name="T54" fmla="*/ 6 w 248"/>
                  <a:gd name="T55" fmla="*/ 81 h 227"/>
                  <a:gd name="T56" fmla="*/ 4 w 248"/>
                  <a:gd name="T57" fmla="*/ 74 h 227"/>
                  <a:gd name="T58" fmla="*/ 7 w 248"/>
                  <a:gd name="T59" fmla="*/ 62 h 227"/>
                  <a:gd name="T60" fmla="*/ 10 w 248"/>
                  <a:gd name="T61" fmla="*/ 55 h 227"/>
                  <a:gd name="T62" fmla="*/ 11 w 248"/>
                  <a:gd name="T63" fmla="*/ 40 h 227"/>
                  <a:gd name="T64" fmla="*/ 13 w 248"/>
                  <a:gd name="T65" fmla="*/ 36 h 227"/>
                  <a:gd name="T66" fmla="*/ 17 w 248"/>
                  <a:gd name="T67" fmla="*/ 33 h 227"/>
                  <a:gd name="T68" fmla="*/ 23 w 248"/>
                  <a:gd name="T69" fmla="*/ 31 h 227"/>
                  <a:gd name="T70" fmla="*/ 45 w 248"/>
                  <a:gd name="T71" fmla="*/ 21 h 227"/>
                  <a:gd name="T72" fmla="*/ 84 w 248"/>
                  <a:gd name="T73" fmla="*/ 7 h 2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8"/>
                  <a:gd name="T112" fmla="*/ 0 h 227"/>
                  <a:gd name="T113" fmla="*/ 248 w 248"/>
                  <a:gd name="T114" fmla="*/ 227 h 2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8" h="227">
                    <a:moveTo>
                      <a:pt x="84" y="7"/>
                    </a:moveTo>
                    <a:lnTo>
                      <a:pt x="105" y="69"/>
                    </a:lnTo>
                    <a:lnTo>
                      <a:pt x="121" y="130"/>
                    </a:lnTo>
                    <a:lnTo>
                      <a:pt x="125" y="174"/>
                    </a:lnTo>
                    <a:lnTo>
                      <a:pt x="140" y="122"/>
                    </a:lnTo>
                    <a:lnTo>
                      <a:pt x="152" y="0"/>
                    </a:lnTo>
                    <a:lnTo>
                      <a:pt x="163" y="10"/>
                    </a:lnTo>
                    <a:lnTo>
                      <a:pt x="218" y="23"/>
                    </a:lnTo>
                    <a:lnTo>
                      <a:pt x="221" y="25"/>
                    </a:lnTo>
                    <a:lnTo>
                      <a:pt x="224" y="28"/>
                    </a:lnTo>
                    <a:lnTo>
                      <a:pt x="225" y="32"/>
                    </a:lnTo>
                    <a:lnTo>
                      <a:pt x="226" y="36"/>
                    </a:lnTo>
                    <a:lnTo>
                      <a:pt x="240" y="87"/>
                    </a:lnTo>
                    <a:lnTo>
                      <a:pt x="246" y="118"/>
                    </a:lnTo>
                    <a:lnTo>
                      <a:pt x="247" y="148"/>
                    </a:lnTo>
                    <a:lnTo>
                      <a:pt x="243" y="157"/>
                    </a:lnTo>
                    <a:lnTo>
                      <a:pt x="236" y="193"/>
                    </a:lnTo>
                    <a:lnTo>
                      <a:pt x="84" y="193"/>
                    </a:lnTo>
                    <a:lnTo>
                      <a:pt x="62" y="218"/>
                    </a:lnTo>
                    <a:lnTo>
                      <a:pt x="39" y="226"/>
                    </a:lnTo>
                    <a:lnTo>
                      <a:pt x="31" y="225"/>
                    </a:lnTo>
                    <a:lnTo>
                      <a:pt x="20" y="219"/>
                    </a:lnTo>
                    <a:lnTo>
                      <a:pt x="12" y="207"/>
                    </a:lnTo>
                    <a:lnTo>
                      <a:pt x="0" y="158"/>
                    </a:lnTo>
                    <a:lnTo>
                      <a:pt x="0" y="143"/>
                    </a:lnTo>
                    <a:lnTo>
                      <a:pt x="1" y="101"/>
                    </a:lnTo>
                    <a:lnTo>
                      <a:pt x="7" y="90"/>
                    </a:lnTo>
                    <a:lnTo>
                      <a:pt x="6" y="81"/>
                    </a:lnTo>
                    <a:lnTo>
                      <a:pt x="4" y="74"/>
                    </a:lnTo>
                    <a:lnTo>
                      <a:pt x="7" y="62"/>
                    </a:lnTo>
                    <a:lnTo>
                      <a:pt x="10" y="55"/>
                    </a:lnTo>
                    <a:lnTo>
                      <a:pt x="11" y="4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23" y="31"/>
                    </a:lnTo>
                    <a:lnTo>
                      <a:pt x="45" y="21"/>
                    </a:lnTo>
                    <a:lnTo>
                      <a:pt x="84" y="7"/>
                    </a:lnTo>
                  </a:path>
                </a:pathLst>
              </a:custGeom>
              <a:solidFill>
                <a:srgbClr val="002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7" name="Group 171"/>
            <p:cNvGrpSpPr>
              <a:grpSpLocks/>
            </p:cNvGrpSpPr>
            <p:nvPr/>
          </p:nvGrpSpPr>
          <p:grpSpPr bwMode="auto">
            <a:xfrm>
              <a:off x="4054" y="2551"/>
              <a:ext cx="70" cy="90"/>
              <a:chOff x="4050" y="2693"/>
              <a:chExt cx="70" cy="95"/>
            </a:xfrm>
          </p:grpSpPr>
          <p:sp>
            <p:nvSpPr>
              <p:cNvPr id="45093" name="Freeform 172"/>
              <p:cNvSpPr>
                <a:spLocks/>
              </p:cNvSpPr>
              <p:nvPr/>
            </p:nvSpPr>
            <p:spPr bwMode="auto">
              <a:xfrm>
                <a:off x="4058" y="2693"/>
                <a:ext cx="62" cy="79"/>
              </a:xfrm>
              <a:custGeom>
                <a:avLst/>
                <a:gdLst>
                  <a:gd name="T0" fmla="*/ 0 w 62"/>
                  <a:gd name="T1" fmla="*/ 56 h 79"/>
                  <a:gd name="T2" fmla="*/ 6 w 62"/>
                  <a:gd name="T3" fmla="*/ 47 h 79"/>
                  <a:gd name="T4" fmla="*/ 5 w 62"/>
                  <a:gd name="T5" fmla="*/ 35 h 79"/>
                  <a:gd name="T6" fmla="*/ 9 w 62"/>
                  <a:gd name="T7" fmla="*/ 22 h 79"/>
                  <a:gd name="T8" fmla="*/ 17 w 62"/>
                  <a:gd name="T9" fmla="*/ 11 h 79"/>
                  <a:gd name="T10" fmla="*/ 18 w 62"/>
                  <a:gd name="T11" fmla="*/ 8 h 79"/>
                  <a:gd name="T12" fmla="*/ 22 w 62"/>
                  <a:gd name="T13" fmla="*/ 5 h 79"/>
                  <a:gd name="T14" fmla="*/ 25 w 62"/>
                  <a:gd name="T15" fmla="*/ 2 h 79"/>
                  <a:gd name="T16" fmla="*/ 29 w 62"/>
                  <a:gd name="T17" fmla="*/ 3 h 79"/>
                  <a:gd name="T18" fmla="*/ 27 w 62"/>
                  <a:gd name="T19" fmla="*/ 8 h 79"/>
                  <a:gd name="T20" fmla="*/ 24 w 62"/>
                  <a:gd name="T21" fmla="*/ 13 h 79"/>
                  <a:gd name="T22" fmla="*/ 21 w 62"/>
                  <a:gd name="T23" fmla="*/ 22 h 79"/>
                  <a:gd name="T24" fmla="*/ 31 w 62"/>
                  <a:gd name="T25" fmla="*/ 11 h 79"/>
                  <a:gd name="T26" fmla="*/ 48 w 62"/>
                  <a:gd name="T27" fmla="*/ 0 h 79"/>
                  <a:gd name="T28" fmla="*/ 51 w 62"/>
                  <a:gd name="T29" fmla="*/ 1 h 79"/>
                  <a:gd name="T30" fmla="*/ 51 w 62"/>
                  <a:gd name="T31" fmla="*/ 4 h 79"/>
                  <a:gd name="T32" fmla="*/ 48 w 62"/>
                  <a:gd name="T33" fmla="*/ 7 h 79"/>
                  <a:gd name="T34" fmla="*/ 54 w 62"/>
                  <a:gd name="T35" fmla="*/ 5 h 79"/>
                  <a:gd name="T36" fmla="*/ 59 w 62"/>
                  <a:gd name="T37" fmla="*/ 4 h 79"/>
                  <a:gd name="T38" fmla="*/ 61 w 62"/>
                  <a:gd name="T39" fmla="*/ 5 h 79"/>
                  <a:gd name="T40" fmla="*/ 60 w 62"/>
                  <a:gd name="T41" fmla="*/ 9 h 79"/>
                  <a:gd name="T42" fmla="*/ 56 w 62"/>
                  <a:gd name="T43" fmla="*/ 12 h 79"/>
                  <a:gd name="T44" fmla="*/ 43 w 62"/>
                  <a:gd name="T45" fmla="*/ 21 h 79"/>
                  <a:gd name="T46" fmla="*/ 49 w 62"/>
                  <a:gd name="T47" fmla="*/ 21 h 79"/>
                  <a:gd name="T48" fmla="*/ 52 w 62"/>
                  <a:gd name="T49" fmla="*/ 24 h 79"/>
                  <a:gd name="T50" fmla="*/ 54 w 62"/>
                  <a:gd name="T51" fmla="*/ 28 h 79"/>
                  <a:gd name="T52" fmla="*/ 54 w 62"/>
                  <a:gd name="T53" fmla="*/ 36 h 79"/>
                  <a:gd name="T54" fmla="*/ 48 w 62"/>
                  <a:gd name="T55" fmla="*/ 49 h 79"/>
                  <a:gd name="T56" fmla="*/ 48 w 62"/>
                  <a:gd name="T57" fmla="*/ 51 h 79"/>
                  <a:gd name="T58" fmla="*/ 43 w 62"/>
                  <a:gd name="T59" fmla="*/ 50 h 79"/>
                  <a:gd name="T60" fmla="*/ 43 w 62"/>
                  <a:gd name="T61" fmla="*/ 47 h 79"/>
                  <a:gd name="T62" fmla="*/ 36 w 62"/>
                  <a:gd name="T63" fmla="*/ 60 h 79"/>
                  <a:gd name="T64" fmla="*/ 31 w 62"/>
                  <a:gd name="T65" fmla="*/ 62 h 79"/>
                  <a:gd name="T66" fmla="*/ 24 w 62"/>
                  <a:gd name="T67" fmla="*/ 77 h 79"/>
                  <a:gd name="T68" fmla="*/ 12 w 62"/>
                  <a:gd name="T69" fmla="*/ 78 h 79"/>
                  <a:gd name="T70" fmla="*/ 4 w 62"/>
                  <a:gd name="T71" fmla="*/ 74 h 79"/>
                  <a:gd name="T72" fmla="*/ 0 w 62"/>
                  <a:gd name="T73" fmla="*/ 66 h 79"/>
                  <a:gd name="T74" fmla="*/ 0 w 62"/>
                  <a:gd name="T75" fmla="*/ 56 h 7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2"/>
                  <a:gd name="T115" fmla="*/ 0 h 79"/>
                  <a:gd name="T116" fmla="*/ 62 w 62"/>
                  <a:gd name="T117" fmla="*/ 79 h 7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2" h="79">
                    <a:moveTo>
                      <a:pt x="0" y="56"/>
                    </a:moveTo>
                    <a:lnTo>
                      <a:pt x="6" y="47"/>
                    </a:lnTo>
                    <a:lnTo>
                      <a:pt x="5" y="35"/>
                    </a:lnTo>
                    <a:lnTo>
                      <a:pt x="9" y="22"/>
                    </a:lnTo>
                    <a:lnTo>
                      <a:pt x="17" y="11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5" y="2"/>
                    </a:lnTo>
                    <a:lnTo>
                      <a:pt x="29" y="3"/>
                    </a:lnTo>
                    <a:lnTo>
                      <a:pt x="27" y="8"/>
                    </a:lnTo>
                    <a:lnTo>
                      <a:pt x="24" y="13"/>
                    </a:lnTo>
                    <a:lnTo>
                      <a:pt x="21" y="22"/>
                    </a:lnTo>
                    <a:lnTo>
                      <a:pt x="31" y="11"/>
                    </a:lnTo>
                    <a:lnTo>
                      <a:pt x="48" y="0"/>
                    </a:lnTo>
                    <a:lnTo>
                      <a:pt x="51" y="1"/>
                    </a:lnTo>
                    <a:lnTo>
                      <a:pt x="51" y="4"/>
                    </a:lnTo>
                    <a:lnTo>
                      <a:pt x="48" y="7"/>
                    </a:lnTo>
                    <a:lnTo>
                      <a:pt x="54" y="5"/>
                    </a:lnTo>
                    <a:lnTo>
                      <a:pt x="59" y="4"/>
                    </a:lnTo>
                    <a:lnTo>
                      <a:pt x="61" y="5"/>
                    </a:lnTo>
                    <a:lnTo>
                      <a:pt x="60" y="9"/>
                    </a:lnTo>
                    <a:lnTo>
                      <a:pt x="56" y="12"/>
                    </a:lnTo>
                    <a:lnTo>
                      <a:pt x="43" y="21"/>
                    </a:lnTo>
                    <a:lnTo>
                      <a:pt x="49" y="21"/>
                    </a:lnTo>
                    <a:lnTo>
                      <a:pt x="52" y="24"/>
                    </a:lnTo>
                    <a:lnTo>
                      <a:pt x="54" y="28"/>
                    </a:lnTo>
                    <a:lnTo>
                      <a:pt x="54" y="36"/>
                    </a:lnTo>
                    <a:lnTo>
                      <a:pt x="48" y="49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36" y="60"/>
                    </a:lnTo>
                    <a:lnTo>
                      <a:pt x="31" y="62"/>
                    </a:lnTo>
                    <a:lnTo>
                      <a:pt x="24" y="77"/>
                    </a:lnTo>
                    <a:lnTo>
                      <a:pt x="12" y="78"/>
                    </a:lnTo>
                    <a:lnTo>
                      <a:pt x="4" y="74"/>
                    </a:lnTo>
                    <a:lnTo>
                      <a:pt x="0" y="66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C08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094" name="Freeform 173"/>
              <p:cNvSpPr>
                <a:spLocks/>
              </p:cNvSpPr>
              <p:nvPr/>
            </p:nvSpPr>
            <p:spPr bwMode="auto">
              <a:xfrm>
                <a:off x="4050" y="2747"/>
                <a:ext cx="40" cy="41"/>
              </a:xfrm>
              <a:custGeom>
                <a:avLst/>
                <a:gdLst>
                  <a:gd name="T0" fmla="*/ 7 w 40"/>
                  <a:gd name="T1" fmla="*/ 0 h 41"/>
                  <a:gd name="T2" fmla="*/ 7 w 40"/>
                  <a:gd name="T3" fmla="*/ 6 h 41"/>
                  <a:gd name="T4" fmla="*/ 9 w 40"/>
                  <a:gd name="T5" fmla="*/ 12 h 41"/>
                  <a:gd name="T6" fmla="*/ 12 w 40"/>
                  <a:gd name="T7" fmla="*/ 16 h 41"/>
                  <a:gd name="T8" fmla="*/ 16 w 40"/>
                  <a:gd name="T9" fmla="*/ 20 h 41"/>
                  <a:gd name="T10" fmla="*/ 20 w 40"/>
                  <a:gd name="T11" fmla="*/ 21 h 41"/>
                  <a:gd name="T12" fmla="*/ 25 w 40"/>
                  <a:gd name="T13" fmla="*/ 22 h 41"/>
                  <a:gd name="T14" fmla="*/ 31 w 40"/>
                  <a:gd name="T15" fmla="*/ 23 h 41"/>
                  <a:gd name="T16" fmla="*/ 36 w 40"/>
                  <a:gd name="T17" fmla="*/ 22 h 41"/>
                  <a:gd name="T18" fmla="*/ 39 w 40"/>
                  <a:gd name="T19" fmla="*/ 21 h 41"/>
                  <a:gd name="T20" fmla="*/ 31 w 40"/>
                  <a:gd name="T21" fmla="*/ 37 h 41"/>
                  <a:gd name="T22" fmla="*/ 26 w 40"/>
                  <a:gd name="T23" fmla="*/ 38 h 41"/>
                  <a:gd name="T24" fmla="*/ 19 w 40"/>
                  <a:gd name="T25" fmla="*/ 40 h 41"/>
                  <a:gd name="T26" fmla="*/ 13 w 40"/>
                  <a:gd name="T27" fmla="*/ 39 h 41"/>
                  <a:gd name="T28" fmla="*/ 9 w 40"/>
                  <a:gd name="T29" fmla="*/ 37 h 41"/>
                  <a:gd name="T30" fmla="*/ 5 w 40"/>
                  <a:gd name="T31" fmla="*/ 35 h 41"/>
                  <a:gd name="T32" fmla="*/ 1 w 40"/>
                  <a:gd name="T33" fmla="*/ 30 h 41"/>
                  <a:gd name="T34" fmla="*/ 0 w 40"/>
                  <a:gd name="T35" fmla="*/ 24 h 41"/>
                  <a:gd name="T36" fmla="*/ 0 w 40"/>
                  <a:gd name="T37" fmla="*/ 17 h 41"/>
                  <a:gd name="T38" fmla="*/ 0 w 40"/>
                  <a:gd name="T39" fmla="*/ 12 h 41"/>
                  <a:gd name="T40" fmla="*/ 7 w 40"/>
                  <a:gd name="T41" fmla="*/ 0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0"/>
                  <a:gd name="T64" fmla="*/ 0 h 41"/>
                  <a:gd name="T65" fmla="*/ 40 w 40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0" h="41">
                    <a:moveTo>
                      <a:pt x="7" y="0"/>
                    </a:moveTo>
                    <a:lnTo>
                      <a:pt x="7" y="6"/>
                    </a:lnTo>
                    <a:lnTo>
                      <a:pt x="9" y="12"/>
                    </a:lnTo>
                    <a:lnTo>
                      <a:pt x="12" y="16"/>
                    </a:lnTo>
                    <a:lnTo>
                      <a:pt x="16" y="20"/>
                    </a:lnTo>
                    <a:lnTo>
                      <a:pt x="20" y="21"/>
                    </a:lnTo>
                    <a:lnTo>
                      <a:pt x="25" y="22"/>
                    </a:lnTo>
                    <a:lnTo>
                      <a:pt x="31" y="23"/>
                    </a:lnTo>
                    <a:lnTo>
                      <a:pt x="36" y="22"/>
                    </a:lnTo>
                    <a:lnTo>
                      <a:pt x="39" y="21"/>
                    </a:lnTo>
                    <a:lnTo>
                      <a:pt x="31" y="37"/>
                    </a:lnTo>
                    <a:lnTo>
                      <a:pt x="26" y="38"/>
                    </a:lnTo>
                    <a:lnTo>
                      <a:pt x="19" y="40"/>
                    </a:lnTo>
                    <a:lnTo>
                      <a:pt x="13" y="39"/>
                    </a:lnTo>
                    <a:lnTo>
                      <a:pt x="9" y="37"/>
                    </a:lnTo>
                    <a:lnTo>
                      <a:pt x="5" y="35"/>
                    </a:lnTo>
                    <a:lnTo>
                      <a:pt x="1" y="30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8" name="Group 174"/>
            <p:cNvGrpSpPr>
              <a:grpSpLocks/>
            </p:cNvGrpSpPr>
            <p:nvPr/>
          </p:nvGrpSpPr>
          <p:grpSpPr bwMode="auto">
            <a:xfrm>
              <a:off x="4056" y="2409"/>
              <a:ext cx="100" cy="112"/>
              <a:chOff x="4052" y="2543"/>
              <a:chExt cx="100" cy="118"/>
            </a:xfrm>
          </p:grpSpPr>
          <p:grpSp>
            <p:nvGrpSpPr>
              <p:cNvPr id="45089" name="Group 175"/>
              <p:cNvGrpSpPr>
                <a:grpSpLocks/>
              </p:cNvGrpSpPr>
              <p:nvPr/>
            </p:nvGrpSpPr>
            <p:grpSpPr bwMode="auto">
              <a:xfrm>
                <a:off x="4058" y="2545"/>
                <a:ext cx="94" cy="116"/>
                <a:chOff x="4058" y="2545"/>
                <a:chExt cx="94" cy="116"/>
              </a:xfrm>
            </p:grpSpPr>
            <p:sp>
              <p:nvSpPr>
                <p:cNvPr id="45091" name="Freeform 176"/>
                <p:cNvSpPr>
                  <a:spLocks/>
                </p:cNvSpPr>
                <p:nvPr/>
              </p:nvSpPr>
              <p:spPr bwMode="auto">
                <a:xfrm>
                  <a:off x="4058" y="2545"/>
                  <a:ext cx="94" cy="116"/>
                </a:xfrm>
                <a:custGeom>
                  <a:avLst/>
                  <a:gdLst>
                    <a:gd name="T0" fmla="*/ 0 w 94"/>
                    <a:gd name="T1" fmla="*/ 30 h 116"/>
                    <a:gd name="T2" fmla="*/ 3 w 94"/>
                    <a:gd name="T3" fmla="*/ 24 h 116"/>
                    <a:gd name="T4" fmla="*/ 5 w 94"/>
                    <a:gd name="T5" fmla="*/ 19 h 116"/>
                    <a:gd name="T6" fmla="*/ 11 w 94"/>
                    <a:gd name="T7" fmla="*/ 14 h 116"/>
                    <a:gd name="T8" fmla="*/ 13 w 94"/>
                    <a:gd name="T9" fmla="*/ 12 h 116"/>
                    <a:gd name="T10" fmla="*/ 21 w 94"/>
                    <a:gd name="T11" fmla="*/ 7 h 116"/>
                    <a:gd name="T12" fmla="*/ 28 w 94"/>
                    <a:gd name="T13" fmla="*/ 5 h 116"/>
                    <a:gd name="T14" fmla="*/ 35 w 94"/>
                    <a:gd name="T15" fmla="*/ 2 h 116"/>
                    <a:gd name="T16" fmla="*/ 43 w 94"/>
                    <a:gd name="T17" fmla="*/ 1 h 116"/>
                    <a:gd name="T18" fmla="*/ 51 w 94"/>
                    <a:gd name="T19" fmla="*/ 0 h 116"/>
                    <a:gd name="T20" fmla="*/ 59 w 94"/>
                    <a:gd name="T21" fmla="*/ 2 h 116"/>
                    <a:gd name="T22" fmla="*/ 66 w 94"/>
                    <a:gd name="T23" fmla="*/ 4 h 116"/>
                    <a:gd name="T24" fmla="*/ 70 w 94"/>
                    <a:gd name="T25" fmla="*/ 7 h 116"/>
                    <a:gd name="T26" fmla="*/ 75 w 94"/>
                    <a:gd name="T27" fmla="*/ 11 h 116"/>
                    <a:gd name="T28" fmla="*/ 79 w 94"/>
                    <a:gd name="T29" fmla="*/ 15 h 116"/>
                    <a:gd name="T30" fmla="*/ 82 w 94"/>
                    <a:gd name="T31" fmla="*/ 21 h 116"/>
                    <a:gd name="T32" fmla="*/ 84 w 94"/>
                    <a:gd name="T33" fmla="*/ 26 h 116"/>
                    <a:gd name="T34" fmla="*/ 86 w 94"/>
                    <a:gd name="T35" fmla="*/ 34 h 116"/>
                    <a:gd name="T36" fmla="*/ 87 w 94"/>
                    <a:gd name="T37" fmla="*/ 42 h 116"/>
                    <a:gd name="T38" fmla="*/ 89 w 94"/>
                    <a:gd name="T39" fmla="*/ 51 h 116"/>
                    <a:gd name="T40" fmla="*/ 91 w 94"/>
                    <a:gd name="T41" fmla="*/ 65 h 116"/>
                    <a:gd name="T42" fmla="*/ 93 w 94"/>
                    <a:gd name="T43" fmla="*/ 78 h 116"/>
                    <a:gd name="T44" fmla="*/ 92 w 94"/>
                    <a:gd name="T45" fmla="*/ 87 h 116"/>
                    <a:gd name="T46" fmla="*/ 91 w 94"/>
                    <a:gd name="T47" fmla="*/ 96 h 116"/>
                    <a:gd name="T48" fmla="*/ 88 w 94"/>
                    <a:gd name="T49" fmla="*/ 104 h 116"/>
                    <a:gd name="T50" fmla="*/ 79 w 94"/>
                    <a:gd name="T51" fmla="*/ 111 h 116"/>
                    <a:gd name="T52" fmla="*/ 69 w 94"/>
                    <a:gd name="T53" fmla="*/ 114 h 116"/>
                    <a:gd name="T54" fmla="*/ 58 w 94"/>
                    <a:gd name="T55" fmla="*/ 115 h 116"/>
                    <a:gd name="T56" fmla="*/ 47 w 94"/>
                    <a:gd name="T57" fmla="*/ 114 h 116"/>
                    <a:gd name="T58" fmla="*/ 39 w 94"/>
                    <a:gd name="T59" fmla="*/ 110 h 116"/>
                    <a:gd name="T60" fmla="*/ 26 w 94"/>
                    <a:gd name="T61" fmla="*/ 102 h 116"/>
                    <a:gd name="T62" fmla="*/ 16 w 94"/>
                    <a:gd name="T63" fmla="*/ 91 h 116"/>
                    <a:gd name="T64" fmla="*/ 9 w 94"/>
                    <a:gd name="T65" fmla="*/ 80 h 116"/>
                    <a:gd name="T66" fmla="*/ 4 w 94"/>
                    <a:gd name="T67" fmla="*/ 75 h 116"/>
                    <a:gd name="T68" fmla="*/ 4 w 94"/>
                    <a:gd name="T69" fmla="*/ 70 h 116"/>
                    <a:gd name="T70" fmla="*/ 7 w 94"/>
                    <a:gd name="T71" fmla="*/ 70 h 116"/>
                    <a:gd name="T72" fmla="*/ 3 w 94"/>
                    <a:gd name="T73" fmla="*/ 64 h 116"/>
                    <a:gd name="T74" fmla="*/ 1 w 94"/>
                    <a:gd name="T75" fmla="*/ 56 h 116"/>
                    <a:gd name="T76" fmla="*/ 0 w 94"/>
                    <a:gd name="T77" fmla="*/ 47 h 116"/>
                    <a:gd name="T78" fmla="*/ 0 w 94"/>
                    <a:gd name="T79" fmla="*/ 39 h 116"/>
                    <a:gd name="T80" fmla="*/ 0 w 94"/>
                    <a:gd name="T81" fmla="*/ 30 h 1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94"/>
                    <a:gd name="T124" fmla="*/ 0 h 116"/>
                    <a:gd name="T125" fmla="*/ 94 w 94"/>
                    <a:gd name="T126" fmla="*/ 116 h 1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94" h="116">
                      <a:moveTo>
                        <a:pt x="0" y="30"/>
                      </a:moveTo>
                      <a:lnTo>
                        <a:pt x="3" y="24"/>
                      </a:lnTo>
                      <a:lnTo>
                        <a:pt x="5" y="19"/>
                      </a:lnTo>
                      <a:lnTo>
                        <a:pt x="11" y="14"/>
                      </a:lnTo>
                      <a:lnTo>
                        <a:pt x="13" y="12"/>
                      </a:lnTo>
                      <a:lnTo>
                        <a:pt x="21" y="7"/>
                      </a:lnTo>
                      <a:lnTo>
                        <a:pt x="28" y="5"/>
                      </a:lnTo>
                      <a:lnTo>
                        <a:pt x="35" y="2"/>
                      </a:lnTo>
                      <a:lnTo>
                        <a:pt x="43" y="1"/>
                      </a:ln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4"/>
                      </a:lnTo>
                      <a:lnTo>
                        <a:pt x="70" y="7"/>
                      </a:lnTo>
                      <a:lnTo>
                        <a:pt x="75" y="11"/>
                      </a:lnTo>
                      <a:lnTo>
                        <a:pt x="79" y="15"/>
                      </a:lnTo>
                      <a:lnTo>
                        <a:pt x="82" y="21"/>
                      </a:lnTo>
                      <a:lnTo>
                        <a:pt x="84" y="26"/>
                      </a:lnTo>
                      <a:lnTo>
                        <a:pt x="86" y="34"/>
                      </a:lnTo>
                      <a:lnTo>
                        <a:pt x="87" y="42"/>
                      </a:lnTo>
                      <a:lnTo>
                        <a:pt x="89" y="51"/>
                      </a:lnTo>
                      <a:lnTo>
                        <a:pt x="91" y="65"/>
                      </a:lnTo>
                      <a:lnTo>
                        <a:pt x="93" y="78"/>
                      </a:lnTo>
                      <a:lnTo>
                        <a:pt x="92" y="87"/>
                      </a:lnTo>
                      <a:lnTo>
                        <a:pt x="91" y="96"/>
                      </a:lnTo>
                      <a:lnTo>
                        <a:pt x="88" y="104"/>
                      </a:lnTo>
                      <a:lnTo>
                        <a:pt x="79" y="111"/>
                      </a:lnTo>
                      <a:lnTo>
                        <a:pt x="69" y="114"/>
                      </a:lnTo>
                      <a:lnTo>
                        <a:pt x="58" y="115"/>
                      </a:lnTo>
                      <a:lnTo>
                        <a:pt x="47" y="114"/>
                      </a:lnTo>
                      <a:lnTo>
                        <a:pt x="39" y="110"/>
                      </a:lnTo>
                      <a:lnTo>
                        <a:pt x="26" y="102"/>
                      </a:lnTo>
                      <a:lnTo>
                        <a:pt x="16" y="91"/>
                      </a:lnTo>
                      <a:lnTo>
                        <a:pt x="9" y="80"/>
                      </a:lnTo>
                      <a:lnTo>
                        <a:pt x="4" y="75"/>
                      </a:lnTo>
                      <a:lnTo>
                        <a:pt x="4" y="70"/>
                      </a:lnTo>
                      <a:lnTo>
                        <a:pt x="7" y="70"/>
                      </a:lnTo>
                      <a:lnTo>
                        <a:pt x="3" y="64"/>
                      </a:lnTo>
                      <a:lnTo>
                        <a:pt x="1" y="56"/>
                      </a:lnTo>
                      <a:lnTo>
                        <a:pt x="0" y="47"/>
                      </a:lnTo>
                      <a:lnTo>
                        <a:pt x="0" y="39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8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2" name="Freeform 177"/>
                <p:cNvSpPr>
                  <a:spLocks/>
                </p:cNvSpPr>
                <p:nvPr/>
              </p:nvSpPr>
              <p:spPr bwMode="auto">
                <a:xfrm>
                  <a:off x="4061" y="2559"/>
                  <a:ext cx="90" cy="102"/>
                </a:xfrm>
                <a:custGeom>
                  <a:avLst/>
                  <a:gdLst>
                    <a:gd name="T0" fmla="*/ 32 w 90"/>
                    <a:gd name="T1" fmla="*/ 46 h 102"/>
                    <a:gd name="T2" fmla="*/ 40 w 90"/>
                    <a:gd name="T3" fmla="*/ 42 h 102"/>
                    <a:gd name="T4" fmla="*/ 51 w 90"/>
                    <a:gd name="T5" fmla="*/ 42 h 102"/>
                    <a:gd name="T6" fmla="*/ 55 w 90"/>
                    <a:gd name="T7" fmla="*/ 48 h 102"/>
                    <a:gd name="T8" fmla="*/ 59 w 90"/>
                    <a:gd name="T9" fmla="*/ 60 h 102"/>
                    <a:gd name="T10" fmla="*/ 66 w 90"/>
                    <a:gd name="T11" fmla="*/ 67 h 102"/>
                    <a:gd name="T12" fmla="*/ 61 w 90"/>
                    <a:gd name="T13" fmla="*/ 46 h 102"/>
                    <a:gd name="T14" fmla="*/ 67 w 90"/>
                    <a:gd name="T15" fmla="*/ 35 h 102"/>
                    <a:gd name="T16" fmla="*/ 65 w 90"/>
                    <a:gd name="T17" fmla="*/ 8 h 102"/>
                    <a:gd name="T18" fmla="*/ 77 w 90"/>
                    <a:gd name="T19" fmla="*/ 13 h 102"/>
                    <a:gd name="T20" fmla="*/ 82 w 90"/>
                    <a:gd name="T21" fmla="*/ 44 h 102"/>
                    <a:gd name="T22" fmla="*/ 76 w 90"/>
                    <a:gd name="T23" fmla="*/ 53 h 102"/>
                    <a:gd name="T24" fmla="*/ 70 w 90"/>
                    <a:gd name="T25" fmla="*/ 60 h 102"/>
                    <a:gd name="T26" fmla="*/ 77 w 90"/>
                    <a:gd name="T27" fmla="*/ 71 h 102"/>
                    <a:gd name="T28" fmla="*/ 81 w 90"/>
                    <a:gd name="T29" fmla="*/ 85 h 102"/>
                    <a:gd name="T30" fmla="*/ 84 w 90"/>
                    <a:gd name="T31" fmla="*/ 66 h 102"/>
                    <a:gd name="T32" fmla="*/ 83 w 90"/>
                    <a:gd name="T33" fmla="*/ 57 h 102"/>
                    <a:gd name="T34" fmla="*/ 87 w 90"/>
                    <a:gd name="T35" fmla="*/ 51 h 102"/>
                    <a:gd name="T36" fmla="*/ 88 w 90"/>
                    <a:gd name="T37" fmla="*/ 78 h 102"/>
                    <a:gd name="T38" fmla="*/ 80 w 90"/>
                    <a:gd name="T39" fmla="*/ 93 h 102"/>
                    <a:gd name="T40" fmla="*/ 65 w 90"/>
                    <a:gd name="T41" fmla="*/ 100 h 102"/>
                    <a:gd name="T42" fmla="*/ 45 w 90"/>
                    <a:gd name="T43" fmla="*/ 100 h 102"/>
                    <a:gd name="T44" fmla="*/ 28 w 90"/>
                    <a:gd name="T45" fmla="*/ 92 h 102"/>
                    <a:gd name="T46" fmla="*/ 12 w 90"/>
                    <a:gd name="T47" fmla="*/ 77 h 102"/>
                    <a:gd name="T48" fmla="*/ 0 w 90"/>
                    <a:gd name="T49" fmla="*/ 61 h 102"/>
                    <a:gd name="T50" fmla="*/ 4 w 90"/>
                    <a:gd name="T51" fmla="*/ 56 h 102"/>
                    <a:gd name="T52" fmla="*/ 22 w 90"/>
                    <a:gd name="T53" fmla="*/ 58 h 102"/>
                    <a:gd name="T54" fmla="*/ 31 w 90"/>
                    <a:gd name="T55" fmla="*/ 67 h 102"/>
                    <a:gd name="T56" fmla="*/ 41 w 90"/>
                    <a:gd name="T57" fmla="*/ 68 h 102"/>
                    <a:gd name="T58" fmla="*/ 40 w 90"/>
                    <a:gd name="T59" fmla="*/ 79 h 102"/>
                    <a:gd name="T60" fmla="*/ 45 w 90"/>
                    <a:gd name="T61" fmla="*/ 92 h 102"/>
                    <a:gd name="T62" fmla="*/ 46 w 90"/>
                    <a:gd name="T63" fmla="*/ 76 h 102"/>
                    <a:gd name="T64" fmla="*/ 52 w 90"/>
                    <a:gd name="T65" fmla="*/ 66 h 102"/>
                    <a:gd name="T66" fmla="*/ 52 w 90"/>
                    <a:gd name="T67" fmla="*/ 64 h 102"/>
                    <a:gd name="T68" fmla="*/ 51 w 90"/>
                    <a:gd name="T69" fmla="*/ 56 h 102"/>
                    <a:gd name="T70" fmla="*/ 41 w 90"/>
                    <a:gd name="T71" fmla="*/ 59 h 102"/>
                    <a:gd name="T72" fmla="*/ 28 w 90"/>
                    <a:gd name="T73" fmla="*/ 57 h 102"/>
                    <a:gd name="T74" fmla="*/ 12 w 90"/>
                    <a:gd name="T75" fmla="*/ 54 h 102"/>
                    <a:gd name="T76" fmla="*/ 32 w 90"/>
                    <a:gd name="T77" fmla="*/ 19 h 10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0"/>
                    <a:gd name="T118" fmla="*/ 0 h 102"/>
                    <a:gd name="T119" fmla="*/ 90 w 90"/>
                    <a:gd name="T120" fmla="*/ 102 h 10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0" h="102">
                      <a:moveTo>
                        <a:pt x="32" y="19"/>
                      </a:moveTo>
                      <a:lnTo>
                        <a:pt x="32" y="46"/>
                      </a:lnTo>
                      <a:lnTo>
                        <a:pt x="35" y="44"/>
                      </a:lnTo>
                      <a:lnTo>
                        <a:pt x="40" y="42"/>
                      </a:lnTo>
                      <a:lnTo>
                        <a:pt x="47" y="41"/>
                      </a:lnTo>
                      <a:lnTo>
                        <a:pt x="51" y="42"/>
                      </a:lnTo>
                      <a:lnTo>
                        <a:pt x="50" y="44"/>
                      </a:lnTo>
                      <a:lnTo>
                        <a:pt x="55" y="48"/>
                      </a:lnTo>
                      <a:lnTo>
                        <a:pt x="59" y="55"/>
                      </a:lnTo>
                      <a:lnTo>
                        <a:pt x="59" y="60"/>
                      </a:lnTo>
                      <a:lnTo>
                        <a:pt x="61" y="65"/>
                      </a:lnTo>
                      <a:lnTo>
                        <a:pt x="66" y="67"/>
                      </a:lnTo>
                      <a:lnTo>
                        <a:pt x="67" y="63"/>
                      </a:lnTo>
                      <a:lnTo>
                        <a:pt x="61" y="46"/>
                      </a:lnTo>
                      <a:lnTo>
                        <a:pt x="60" y="36"/>
                      </a:lnTo>
                      <a:lnTo>
                        <a:pt x="67" y="35"/>
                      </a:lnTo>
                      <a:lnTo>
                        <a:pt x="64" y="29"/>
                      </a:lnTo>
                      <a:lnTo>
                        <a:pt x="65" y="8"/>
                      </a:lnTo>
                      <a:lnTo>
                        <a:pt x="68" y="0"/>
                      </a:lnTo>
                      <a:lnTo>
                        <a:pt x="77" y="13"/>
                      </a:lnTo>
                      <a:lnTo>
                        <a:pt x="83" y="33"/>
                      </a:lnTo>
                      <a:lnTo>
                        <a:pt x="82" y="44"/>
                      </a:lnTo>
                      <a:lnTo>
                        <a:pt x="78" y="50"/>
                      </a:lnTo>
                      <a:lnTo>
                        <a:pt x="76" y="53"/>
                      </a:lnTo>
                      <a:lnTo>
                        <a:pt x="69" y="56"/>
                      </a:lnTo>
                      <a:lnTo>
                        <a:pt x="70" y="60"/>
                      </a:lnTo>
                      <a:lnTo>
                        <a:pt x="75" y="66"/>
                      </a:lnTo>
                      <a:lnTo>
                        <a:pt x="77" y="71"/>
                      </a:lnTo>
                      <a:lnTo>
                        <a:pt x="79" y="78"/>
                      </a:lnTo>
                      <a:lnTo>
                        <a:pt x="81" y="85"/>
                      </a:lnTo>
                      <a:lnTo>
                        <a:pt x="83" y="72"/>
                      </a:lnTo>
                      <a:lnTo>
                        <a:pt x="84" y="66"/>
                      </a:lnTo>
                      <a:lnTo>
                        <a:pt x="84" y="63"/>
                      </a:lnTo>
                      <a:lnTo>
                        <a:pt x="83" y="57"/>
                      </a:lnTo>
                      <a:lnTo>
                        <a:pt x="84" y="54"/>
                      </a:lnTo>
                      <a:lnTo>
                        <a:pt x="87" y="51"/>
                      </a:lnTo>
                      <a:lnTo>
                        <a:pt x="89" y="64"/>
                      </a:lnTo>
                      <a:lnTo>
                        <a:pt x="88" y="78"/>
                      </a:lnTo>
                      <a:lnTo>
                        <a:pt x="85" y="88"/>
                      </a:lnTo>
                      <a:lnTo>
                        <a:pt x="80" y="93"/>
                      </a:lnTo>
                      <a:lnTo>
                        <a:pt x="72" y="98"/>
                      </a:lnTo>
                      <a:lnTo>
                        <a:pt x="65" y="100"/>
                      </a:lnTo>
                      <a:lnTo>
                        <a:pt x="55" y="101"/>
                      </a:lnTo>
                      <a:lnTo>
                        <a:pt x="45" y="100"/>
                      </a:lnTo>
                      <a:lnTo>
                        <a:pt x="40" y="98"/>
                      </a:lnTo>
                      <a:lnTo>
                        <a:pt x="28" y="92"/>
                      </a:lnTo>
                      <a:lnTo>
                        <a:pt x="21" y="86"/>
                      </a:lnTo>
                      <a:lnTo>
                        <a:pt x="12" y="77"/>
                      </a:lnTo>
                      <a:lnTo>
                        <a:pt x="7" y="68"/>
                      </a:lnTo>
                      <a:lnTo>
                        <a:pt x="0" y="61"/>
                      </a:lnTo>
                      <a:lnTo>
                        <a:pt x="1" y="56"/>
                      </a:lnTo>
                      <a:lnTo>
                        <a:pt x="4" y="56"/>
                      </a:lnTo>
                      <a:lnTo>
                        <a:pt x="0" y="51"/>
                      </a:lnTo>
                      <a:lnTo>
                        <a:pt x="22" y="58"/>
                      </a:lnTo>
                      <a:lnTo>
                        <a:pt x="26" y="62"/>
                      </a:lnTo>
                      <a:lnTo>
                        <a:pt x="31" y="67"/>
                      </a:lnTo>
                      <a:lnTo>
                        <a:pt x="34" y="68"/>
                      </a:lnTo>
                      <a:lnTo>
                        <a:pt x="41" y="68"/>
                      </a:lnTo>
                      <a:lnTo>
                        <a:pt x="40" y="74"/>
                      </a:lnTo>
                      <a:lnTo>
                        <a:pt x="40" y="79"/>
                      </a:lnTo>
                      <a:lnTo>
                        <a:pt x="42" y="85"/>
                      </a:lnTo>
                      <a:lnTo>
                        <a:pt x="45" y="92"/>
                      </a:lnTo>
                      <a:lnTo>
                        <a:pt x="44" y="84"/>
                      </a:lnTo>
                      <a:lnTo>
                        <a:pt x="46" y="76"/>
                      </a:lnTo>
                      <a:lnTo>
                        <a:pt x="48" y="69"/>
                      </a:lnTo>
                      <a:lnTo>
                        <a:pt x="52" y="66"/>
                      </a:lnTo>
                      <a:lnTo>
                        <a:pt x="54" y="65"/>
                      </a:lnTo>
                      <a:lnTo>
                        <a:pt x="52" y="64"/>
                      </a:lnTo>
                      <a:lnTo>
                        <a:pt x="51" y="61"/>
                      </a:lnTo>
                      <a:lnTo>
                        <a:pt x="51" y="56"/>
                      </a:lnTo>
                      <a:lnTo>
                        <a:pt x="46" y="58"/>
                      </a:lnTo>
                      <a:lnTo>
                        <a:pt x="41" y="59"/>
                      </a:lnTo>
                      <a:lnTo>
                        <a:pt x="34" y="59"/>
                      </a:lnTo>
                      <a:lnTo>
                        <a:pt x="28" y="57"/>
                      </a:lnTo>
                      <a:lnTo>
                        <a:pt x="21" y="57"/>
                      </a:lnTo>
                      <a:lnTo>
                        <a:pt x="12" y="54"/>
                      </a:lnTo>
                      <a:lnTo>
                        <a:pt x="8" y="29"/>
                      </a:lnTo>
                      <a:lnTo>
                        <a:pt x="32" y="19"/>
                      </a:lnTo>
                    </a:path>
                  </a:pathLst>
                </a:custGeom>
                <a:solidFill>
                  <a:srgbClr val="804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0" name="Freeform 178"/>
              <p:cNvSpPr>
                <a:spLocks/>
              </p:cNvSpPr>
              <p:nvPr/>
            </p:nvSpPr>
            <p:spPr bwMode="auto">
              <a:xfrm>
                <a:off x="4052" y="2543"/>
                <a:ext cx="100" cy="81"/>
              </a:xfrm>
              <a:custGeom>
                <a:avLst/>
                <a:gdLst>
                  <a:gd name="T0" fmla="*/ 10 w 100"/>
                  <a:gd name="T1" fmla="*/ 71 h 81"/>
                  <a:gd name="T2" fmla="*/ 6 w 100"/>
                  <a:gd name="T3" fmla="*/ 64 h 81"/>
                  <a:gd name="T4" fmla="*/ 3 w 100"/>
                  <a:gd name="T5" fmla="*/ 58 h 81"/>
                  <a:gd name="T6" fmla="*/ 1 w 100"/>
                  <a:gd name="T7" fmla="*/ 49 h 81"/>
                  <a:gd name="T8" fmla="*/ 0 w 100"/>
                  <a:gd name="T9" fmla="*/ 41 h 81"/>
                  <a:gd name="T10" fmla="*/ 0 w 100"/>
                  <a:gd name="T11" fmla="*/ 30 h 81"/>
                  <a:gd name="T12" fmla="*/ 3 w 100"/>
                  <a:gd name="T13" fmla="*/ 25 h 81"/>
                  <a:gd name="T14" fmla="*/ 9 w 100"/>
                  <a:gd name="T15" fmla="*/ 16 h 81"/>
                  <a:gd name="T16" fmla="*/ 16 w 100"/>
                  <a:gd name="T17" fmla="*/ 11 h 81"/>
                  <a:gd name="T18" fmla="*/ 26 w 100"/>
                  <a:gd name="T19" fmla="*/ 6 h 81"/>
                  <a:gd name="T20" fmla="*/ 39 w 100"/>
                  <a:gd name="T21" fmla="*/ 2 h 81"/>
                  <a:gd name="T22" fmla="*/ 53 w 100"/>
                  <a:gd name="T23" fmla="*/ 0 h 81"/>
                  <a:gd name="T24" fmla="*/ 63 w 100"/>
                  <a:gd name="T25" fmla="*/ 1 h 81"/>
                  <a:gd name="T26" fmla="*/ 71 w 100"/>
                  <a:gd name="T27" fmla="*/ 3 h 81"/>
                  <a:gd name="T28" fmla="*/ 76 w 100"/>
                  <a:gd name="T29" fmla="*/ 8 h 81"/>
                  <a:gd name="T30" fmla="*/ 80 w 100"/>
                  <a:gd name="T31" fmla="*/ 8 h 81"/>
                  <a:gd name="T32" fmla="*/ 86 w 100"/>
                  <a:gd name="T33" fmla="*/ 12 h 81"/>
                  <a:gd name="T34" fmla="*/ 90 w 100"/>
                  <a:gd name="T35" fmla="*/ 16 h 81"/>
                  <a:gd name="T36" fmla="*/ 92 w 100"/>
                  <a:gd name="T37" fmla="*/ 23 h 81"/>
                  <a:gd name="T38" fmla="*/ 95 w 100"/>
                  <a:gd name="T39" fmla="*/ 29 h 81"/>
                  <a:gd name="T40" fmla="*/ 98 w 100"/>
                  <a:gd name="T41" fmla="*/ 36 h 81"/>
                  <a:gd name="T42" fmla="*/ 99 w 100"/>
                  <a:gd name="T43" fmla="*/ 46 h 81"/>
                  <a:gd name="T44" fmla="*/ 98 w 100"/>
                  <a:gd name="T45" fmla="*/ 52 h 81"/>
                  <a:gd name="T46" fmla="*/ 97 w 100"/>
                  <a:gd name="T47" fmla="*/ 58 h 81"/>
                  <a:gd name="T48" fmla="*/ 95 w 100"/>
                  <a:gd name="T49" fmla="*/ 63 h 81"/>
                  <a:gd name="T50" fmla="*/ 93 w 100"/>
                  <a:gd name="T51" fmla="*/ 48 h 81"/>
                  <a:gd name="T52" fmla="*/ 82 w 100"/>
                  <a:gd name="T53" fmla="*/ 31 h 81"/>
                  <a:gd name="T54" fmla="*/ 79 w 100"/>
                  <a:gd name="T55" fmla="*/ 24 h 81"/>
                  <a:gd name="T56" fmla="*/ 73 w 100"/>
                  <a:gd name="T57" fmla="*/ 26 h 81"/>
                  <a:gd name="T58" fmla="*/ 58 w 100"/>
                  <a:gd name="T59" fmla="*/ 27 h 81"/>
                  <a:gd name="T60" fmla="*/ 53 w 100"/>
                  <a:gd name="T61" fmla="*/ 30 h 81"/>
                  <a:gd name="T62" fmla="*/ 42 w 100"/>
                  <a:gd name="T63" fmla="*/ 48 h 81"/>
                  <a:gd name="T64" fmla="*/ 37 w 100"/>
                  <a:gd name="T65" fmla="*/ 49 h 81"/>
                  <a:gd name="T66" fmla="*/ 26 w 100"/>
                  <a:gd name="T67" fmla="*/ 49 h 81"/>
                  <a:gd name="T68" fmla="*/ 23 w 100"/>
                  <a:gd name="T69" fmla="*/ 51 h 81"/>
                  <a:gd name="T70" fmla="*/ 21 w 100"/>
                  <a:gd name="T71" fmla="*/ 55 h 81"/>
                  <a:gd name="T72" fmla="*/ 24 w 100"/>
                  <a:gd name="T73" fmla="*/ 64 h 81"/>
                  <a:gd name="T74" fmla="*/ 25 w 100"/>
                  <a:gd name="T75" fmla="*/ 71 h 81"/>
                  <a:gd name="T76" fmla="*/ 25 w 100"/>
                  <a:gd name="T77" fmla="*/ 80 h 81"/>
                  <a:gd name="T78" fmla="*/ 12 w 100"/>
                  <a:gd name="T79" fmla="*/ 71 h 81"/>
                  <a:gd name="T80" fmla="*/ 10 w 100"/>
                  <a:gd name="T81" fmla="*/ 71 h 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"/>
                  <a:gd name="T124" fmla="*/ 0 h 81"/>
                  <a:gd name="T125" fmla="*/ 100 w 100"/>
                  <a:gd name="T126" fmla="*/ 81 h 8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" h="81">
                    <a:moveTo>
                      <a:pt x="10" y="71"/>
                    </a:moveTo>
                    <a:lnTo>
                      <a:pt x="6" y="64"/>
                    </a:lnTo>
                    <a:lnTo>
                      <a:pt x="3" y="58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0"/>
                    </a:lnTo>
                    <a:lnTo>
                      <a:pt x="3" y="25"/>
                    </a:lnTo>
                    <a:lnTo>
                      <a:pt x="9" y="16"/>
                    </a:lnTo>
                    <a:lnTo>
                      <a:pt x="16" y="11"/>
                    </a:lnTo>
                    <a:lnTo>
                      <a:pt x="26" y="6"/>
                    </a:lnTo>
                    <a:lnTo>
                      <a:pt x="39" y="2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6" y="8"/>
                    </a:lnTo>
                    <a:lnTo>
                      <a:pt x="80" y="8"/>
                    </a:lnTo>
                    <a:lnTo>
                      <a:pt x="86" y="12"/>
                    </a:lnTo>
                    <a:lnTo>
                      <a:pt x="90" y="16"/>
                    </a:lnTo>
                    <a:lnTo>
                      <a:pt x="92" y="23"/>
                    </a:lnTo>
                    <a:lnTo>
                      <a:pt x="95" y="29"/>
                    </a:lnTo>
                    <a:lnTo>
                      <a:pt x="98" y="36"/>
                    </a:lnTo>
                    <a:lnTo>
                      <a:pt x="99" y="46"/>
                    </a:lnTo>
                    <a:lnTo>
                      <a:pt x="98" y="52"/>
                    </a:lnTo>
                    <a:lnTo>
                      <a:pt x="97" y="58"/>
                    </a:lnTo>
                    <a:lnTo>
                      <a:pt x="95" y="63"/>
                    </a:lnTo>
                    <a:lnTo>
                      <a:pt x="93" y="48"/>
                    </a:lnTo>
                    <a:lnTo>
                      <a:pt x="82" y="31"/>
                    </a:lnTo>
                    <a:lnTo>
                      <a:pt x="79" y="24"/>
                    </a:lnTo>
                    <a:lnTo>
                      <a:pt x="73" y="26"/>
                    </a:lnTo>
                    <a:lnTo>
                      <a:pt x="58" y="27"/>
                    </a:lnTo>
                    <a:lnTo>
                      <a:pt x="53" y="30"/>
                    </a:lnTo>
                    <a:lnTo>
                      <a:pt x="42" y="48"/>
                    </a:lnTo>
                    <a:lnTo>
                      <a:pt x="37" y="49"/>
                    </a:lnTo>
                    <a:lnTo>
                      <a:pt x="26" y="49"/>
                    </a:lnTo>
                    <a:lnTo>
                      <a:pt x="23" y="51"/>
                    </a:lnTo>
                    <a:lnTo>
                      <a:pt x="21" y="55"/>
                    </a:lnTo>
                    <a:lnTo>
                      <a:pt x="24" y="64"/>
                    </a:lnTo>
                    <a:lnTo>
                      <a:pt x="25" y="71"/>
                    </a:lnTo>
                    <a:lnTo>
                      <a:pt x="25" y="80"/>
                    </a:lnTo>
                    <a:lnTo>
                      <a:pt x="12" y="71"/>
                    </a:lnTo>
                    <a:lnTo>
                      <a:pt x="10" y="71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81" name="Rectangle 179"/>
          <p:cNvSpPr>
            <a:spLocks noChangeArrowheads="1"/>
          </p:cNvSpPr>
          <p:nvPr/>
        </p:nvSpPr>
        <p:spPr bwMode="auto">
          <a:xfrm>
            <a:off x="273563" y="4531762"/>
            <a:ext cx="979806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>
                <a:latin typeface="FuturaA Bk BT" pitchFamily="34" charset="0"/>
              </a:rPr>
              <a:t>Maintenance</a:t>
            </a:r>
          </a:p>
        </p:txBody>
      </p:sp>
      <p:sp>
        <p:nvSpPr>
          <p:cNvPr id="45082" name="Rectangle 180"/>
          <p:cNvSpPr>
            <a:spLocks noChangeArrowheads="1"/>
          </p:cNvSpPr>
          <p:nvPr/>
        </p:nvSpPr>
        <p:spPr bwMode="auto">
          <a:xfrm>
            <a:off x="5046944" y="4322887"/>
            <a:ext cx="3956538" cy="1910779"/>
          </a:xfrm>
          <a:prstGeom prst="rect">
            <a:avLst/>
          </a:prstGeom>
          <a:noFill/>
          <a:ln w="12700">
            <a:solidFill>
              <a:srgbClr val="0020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interface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is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link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which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will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support 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corresponding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service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. It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can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be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: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connector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contact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between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surfaces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communication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protocol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An input or communication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device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…</a:t>
            </a:r>
          </a:p>
        </p:txBody>
      </p:sp>
      <p:sp>
        <p:nvSpPr>
          <p:cNvPr id="45085" name="Text Box 183"/>
          <p:cNvSpPr txBox="1">
            <a:spLocks noChangeArrowheads="1"/>
          </p:cNvSpPr>
          <p:nvPr/>
        </p:nvSpPr>
        <p:spPr bwMode="auto">
          <a:xfrm>
            <a:off x="3798277" y="1605389"/>
            <a:ext cx="102143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292" dirty="0" err="1">
                <a:solidFill>
                  <a:schemeClr val="hlink"/>
                </a:solidFill>
                <a:latin typeface="FuturaA Bk BT" pitchFamily="34" charset="0"/>
              </a:rPr>
              <a:t>Constraints</a:t>
            </a:r>
            <a:endParaRPr lang="fr-FR" altLang="en-US" sz="1292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cxnSp>
        <p:nvCxnSpPr>
          <p:cNvPr id="3" name="Connecteur droit 2"/>
          <p:cNvCxnSpPr/>
          <p:nvPr/>
        </p:nvCxnSpPr>
        <p:spPr bwMode="auto">
          <a:xfrm>
            <a:off x="1331640" y="2204579"/>
            <a:ext cx="1008112" cy="46427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163"/>
          <p:cNvSpPr>
            <a:spLocks noChangeArrowheads="1"/>
          </p:cNvSpPr>
          <p:nvPr/>
        </p:nvSpPr>
        <p:spPr bwMode="auto">
          <a:xfrm rot="20391115" flipH="1">
            <a:off x="954430" y="3939102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 rot="20656158" flipH="1">
            <a:off x="5990273" y="2310035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cxnSp>
        <p:nvCxnSpPr>
          <p:cNvPr id="78" name="Connecteur droit 77"/>
          <p:cNvCxnSpPr/>
          <p:nvPr/>
        </p:nvCxnSpPr>
        <p:spPr bwMode="auto">
          <a:xfrm flipV="1">
            <a:off x="1293481" y="3940401"/>
            <a:ext cx="1214258" cy="43628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necteur droit 80"/>
          <p:cNvCxnSpPr/>
          <p:nvPr/>
        </p:nvCxnSpPr>
        <p:spPr bwMode="auto">
          <a:xfrm flipV="1">
            <a:off x="6228184" y="2362840"/>
            <a:ext cx="1214258" cy="43628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Rectangle 163"/>
          <p:cNvSpPr>
            <a:spLocks noChangeArrowheads="1"/>
          </p:cNvSpPr>
          <p:nvPr/>
        </p:nvSpPr>
        <p:spPr bwMode="auto">
          <a:xfrm rot="1608231" flipH="1">
            <a:off x="1254158" y="2163963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cxnSp>
        <p:nvCxnSpPr>
          <p:cNvPr id="83" name="Connecteur droit 82"/>
          <p:cNvCxnSpPr/>
          <p:nvPr/>
        </p:nvCxnSpPr>
        <p:spPr bwMode="auto">
          <a:xfrm>
            <a:off x="6367631" y="3514640"/>
            <a:ext cx="1111291" cy="25265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163"/>
          <p:cNvSpPr>
            <a:spLocks noChangeArrowheads="1"/>
          </p:cNvSpPr>
          <p:nvPr/>
        </p:nvSpPr>
        <p:spPr bwMode="auto">
          <a:xfrm rot="587110" flipH="1">
            <a:off x="6235458" y="3327557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</p:spTree>
    <p:extLst>
      <p:ext uri="{BB962C8B-B14F-4D97-AF65-F5344CB8AC3E}">
        <p14:creationId xmlns:p14="http://schemas.microsoft.com/office/powerpoint/2010/main" val="152725995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3375796" y="2662946"/>
            <a:ext cx="2060018" cy="1080120"/>
            <a:chOff x="3131840" y="3212976"/>
            <a:chExt cx="2060018" cy="1080120"/>
          </a:xfrm>
        </p:grpSpPr>
        <p:sp>
          <p:nvSpPr>
            <p:cNvPr id="4" name="Rectangle 3"/>
            <p:cNvSpPr/>
            <p:nvPr/>
          </p:nvSpPr>
          <p:spPr bwMode="auto">
            <a:xfrm>
              <a:off x="3131840" y="3212976"/>
              <a:ext cx="2016224" cy="1080120"/>
            </a:xfrm>
            <a:prstGeom prst="rect">
              <a:avLst/>
            </a:prstGeom>
            <a:noFill/>
            <a:ln w="127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8000" tIns="18000" rIns="18000" bIns="18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3164956" y="3285716"/>
              <a:ext cx="2026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/>
                <a:t>System of </a:t>
              </a:r>
              <a:r>
                <a:rPr lang="fr-FR" i="1" dirty="0" err="1"/>
                <a:t>interest</a:t>
              </a:r>
              <a:endParaRPr lang="fr-FR" i="1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736636" y="3688313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/>
                <a:t>TOS</a:t>
              </a:r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683568" y="1268760"/>
            <a:ext cx="1368152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CSCC</a:t>
            </a:r>
          </a:p>
        </p:txBody>
      </p:sp>
      <p:cxnSp>
        <p:nvCxnSpPr>
          <p:cNvPr id="10" name="Connecteur droit 9"/>
          <p:cNvCxnSpPr/>
          <p:nvPr/>
        </p:nvCxnSpPr>
        <p:spPr bwMode="auto">
          <a:xfrm>
            <a:off x="2051720" y="1700808"/>
            <a:ext cx="1368152" cy="100811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ZoneTexte 10"/>
          <p:cNvSpPr txBox="1"/>
          <p:nvPr/>
        </p:nvSpPr>
        <p:spPr>
          <a:xfrm>
            <a:off x="2411760" y="177281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SatCom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27546" y="2399426"/>
            <a:ext cx="1368152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FFS</a:t>
            </a:r>
          </a:p>
        </p:txBody>
      </p:sp>
      <p:cxnSp>
        <p:nvCxnSpPr>
          <p:cNvPr id="14" name="Connecteur droit 13"/>
          <p:cNvCxnSpPr>
            <a:stCxn id="12" idx="3"/>
            <a:endCxn id="4" idx="1"/>
          </p:cNvCxnSpPr>
          <p:nvPr/>
        </p:nvCxnSpPr>
        <p:spPr bwMode="auto">
          <a:xfrm>
            <a:off x="1695698" y="2584092"/>
            <a:ext cx="1680098" cy="61891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ZoneTexte 16"/>
          <p:cNvSpPr txBox="1"/>
          <p:nvPr/>
        </p:nvSpPr>
        <p:spPr>
          <a:xfrm>
            <a:off x="1803120" y="3041327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Radio signal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158725" y="2768758"/>
            <a:ext cx="1368152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Energy</a:t>
            </a:r>
            <a:r>
              <a:rPr lang="fr-FR" b="1" dirty="0"/>
              <a:t> Supplier</a:t>
            </a:r>
          </a:p>
        </p:txBody>
      </p:sp>
      <p:cxnSp>
        <p:nvCxnSpPr>
          <p:cNvPr id="20" name="Connecteur droit 19"/>
          <p:cNvCxnSpPr>
            <a:stCxn id="18" idx="1"/>
            <a:endCxn id="4" idx="3"/>
          </p:cNvCxnSpPr>
          <p:nvPr/>
        </p:nvCxnSpPr>
        <p:spPr bwMode="auto">
          <a:xfrm flipH="1">
            <a:off x="5392020" y="3091924"/>
            <a:ext cx="1766705" cy="11108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ZoneTexte 21"/>
          <p:cNvSpPr txBox="1"/>
          <p:nvPr/>
        </p:nvSpPr>
        <p:spPr>
          <a:xfrm>
            <a:off x="5682294" y="2680605"/>
            <a:ext cx="13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Power Plug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998167" y="4038068"/>
            <a:ext cx="1944216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Transportation</a:t>
            </a:r>
          </a:p>
        </p:txBody>
      </p:sp>
      <p:cxnSp>
        <p:nvCxnSpPr>
          <p:cNvPr id="24" name="Connecteur droit 23"/>
          <p:cNvCxnSpPr>
            <a:stCxn id="23" idx="1"/>
            <a:endCxn id="4" idx="3"/>
          </p:cNvCxnSpPr>
          <p:nvPr/>
        </p:nvCxnSpPr>
        <p:spPr bwMode="auto">
          <a:xfrm flipH="1" flipV="1">
            <a:off x="5392020" y="3203006"/>
            <a:ext cx="1606147" cy="101972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ZoneTexte 26"/>
          <p:cNvSpPr txBox="1"/>
          <p:nvPr/>
        </p:nvSpPr>
        <p:spPr>
          <a:xfrm>
            <a:off x="5550827" y="3541476"/>
            <a:ext cx="164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Transportation</a:t>
            </a:r>
          </a:p>
          <a:p>
            <a:r>
              <a:rPr lang="fr-FR" dirty="0"/>
              <a:t> package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225792" y="964200"/>
            <a:ext cx="2298536" cy="923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Online </a:t>
            </a:r>
            <a:r>
              <a:rPr lang="fr-FR" b="1" dirty="0" err="1"/>
              <a:t>Positionning</a:t>
            </a:r>
            <a:r>
              <a:rPr lang="fr-FR" b="1" dirty="0"/>
              <a:t> system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485488" y="193842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SatCom</a:t>
            </a:r>
            <a:endParaRPr lang="fr-FR" dirty="0"/>
          </a:p>
        </p:txBody>
      </p:sp>
      <p:cxnSp>
        <p:nvCxnSpPr>
          <p:cNvPr id="31" name="Connecteur droit 30"/>
          <p:cNvCxnSpPr>
            <a:stCxn id="28" idx="2"/>
            <a:endCxn id="4" idx="0"/>
          </p:cNvCxnSpPr>
          <p:nvPr/>
        </p:nvCxnSpPr>
        <p:spPr bwMode="auto">
          <a:xfrm flipH="1">
            <a:off x="4383908" y="1887530"/>
            <a:ext cx="1991152" cy="77541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ZoneTexte 33"/>
          <p:cNvSpPr txBox="1"/>
          <p:nvPr/>
        </p:nvSpPr>
        <p:spPr>
          <a:xfrm>
            <a:off x="2123827" y="4911846"/>
            <a:ext cx="2298536" cy="92333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National </a:t>
            </a:r>
            <a:r>
              <a:rPr lang="fr-FR" b="1" dirty="0" err="1"/>
              <a:t>Geographical</a:t>
            </a:r>
            <a:r>
              <a:rPr lang="fr-FR" b="1" dirty="0"/>
              <a:t> Institute</a:t>
            </a:r>
          </a:p>
        </p:txBody>
      </p:sp>
      <p:cxnSp>
        <p:nvCxnSpPr>
          <p:cNvPr id="35" name="Connecteur droit 34"/>
          <p:cNvCxnSpPr>
            <a:stCxn id="34" idx="0"/>
            <a:endCxn id="4" idx="2"/>
          </p:cNvCxnSpPr>
          <p:nvPr/>
        </p:nvCxnSpPr>
        <p:spPr bwMode="auto">
          <a:xfrm flipV="1">
            <a:off x="3273095" y="3743066"/>
            <a:ext cx="1110813" cy="1168780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ZoneTexte 37"/>
          <p:cNvSpPr txBox="1"/>
          <p:nvPr/>
        </p:nvSpPr>
        <p:spPr>
          <a:xfrm>
            <a:off x="3182767" y="4368151"/>
            <a:ext cx="100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Internet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5053951" y="5362569"/>
            <a:ext cx="1944216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Air </a:t>
            </a:r>
            <a:r>
              <a:rPr lang="fr-FR" b="1" dirty="0" err="1"/>
              <a:t>traffic</a:t>
            </a:r>
            <a:r>
              <a:rPr lang="fr-FR" b="1" dirty="0"/>
              <a:t> Management</a:t>
            </a:r>
          </a:p>
        </p:txBody>
      </p:sp>
      <p:cxnSp>
        <p:nvCxnSpPr>
          <p:cNvPr id="41" name="Connecteur droit 40"/>
          <p:cNvCxnSpPr>
            <a:endCxn id="39" idx="0"/>
          </p:cNvCxnSpPr>
          <p:nvPr/>
        </p:nvCxnSpPr>
        <p:spPr bwMode="auto">
          <a:xfrm>
            <a:off x="4965535" y="3711030"/>
            <a:ext cx="1060524" cy="165153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ZoneTexte 45"/>
          <p:cNvSpPr txBox="1"/>
          <p:nvPr/>
        </p:nvSpPr>
        <p:spPr>
          <a:xfrm>
            <a:off x="4976235" y="4526277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Radio signal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177244" y="3763124"/>
            <a:ext cx="1658452" cy="6463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Maintenance </a:t>
            </a:r>
            <a:r>
              <a:rPr lang="fr-FR" b="1" dirty="0" err="1"/>
              <a:t>Dpt</a:t>
            </a:r>
            <a:endParaRPr lang="fr-FR" b="1" dirty="0"/>
          </a:p>
        </p:txBody>
      </p:sp>
      <p:cxnSp>
        <p:nvCxnSpPr>
          <p:cNvPr id="49" name="Connecteur droit 48"/>
          <p:cNvCxnSpPr/>
          <p:nvPr/>
        </p:nvCxnSpPr>
        <p:spPr bwMode="auto">
          <a:xfrm flipV="1">
            <a:off x="1805240" y="3410659"/>
            <a:ext cx="1554148" cy="52239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ZoneTexte 51"/>
          <p:cNvSpPr txBox="1"/>
          <p:nvPr/>
        </p:nvSpPr>
        <p:spPr>
          <a:xfrm>
            <a:off x="2039949" y="350225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SatCom</a:t>
            </a:r>
            <a:endParaRPr lang="fr-FR" dirty="0"/>
          </a:p>
        </p:txBody>
      </p:sp>
      <p:cxnSp>
        <p:nvCxnSpPr>
          <p:cNvPr id="53" name="Connecteur droit 52"/>
          <p:cNvCxnSpPr/>
          <p:nvPr/>
        </p:nvCxnSpPr>
        <p:spPr bwMode="auto">
          <a:xfrm flipH="1">
            <a:off x="1871303" y="3615966"/>
            <a:ext cx="1504493" cy="64531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ZoneTexte 54"/>
          <p:cNvSpPr txBox="1"/>
          <p:nvPr/>
        </p:nvSpPr>
        <p:spPr>
          <a:xfrm>
            <a:off x="1931242" y="3917378"/>
            <a:ext cx="13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Power Plug</a:t>
            </a:r>
          </a:p>
        </p:txBody>
      </p:sp>
    </p:spTree>
    <p:extLst>
      <p:ext uri="{BB962C8B-B14F-4D97-AF65-F5344CB8AC3E}">
        <p14:creationId xmlns:p14="http://schemas.microsoft.com/office/powerpoint/2010/main" val="34653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operational concepts</a:t>
            </a:r>
          </a:p>
          <a:p>
            <a:r>
              <a:rPr lang="en-US" dirty="0"/>
              <a:t>"Operational concepts" are general way or approach or strategy of operation / utilization: basic options of how will be used the system in operation / in service. </a:t>
            </a:r>
          </a:p>
          <a:p>
            <a:pPr marL="282575" lvl="1" indent="-282575">
              <a:buClrTx/>
            </a:pPr>
            <a:r>
              <a:rPr lang="en-US" dirty="0"/>
              <a:t>Example: a completely automated system, or a system which let human to decide on operation tasks and to make decisions.</a:t>
            </a:r>
          </a:p>
          <a:p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17201" y="3255905"/>
            <a:ext cx="1628972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operational </a:t>
            </a:r>
          </a:p>
          <a:p>
            <a:r>
              <a:rPr lang="en-GB" dirty="0"/>
              <a:t>concepts </a:t>
            </a:r>
          </a:p>
          <a:p>
            <a:r>
              <a:rPr lang="en-GB" dirty="0"/>
              <a:t>or technological</a:t>
            </a:r>
          </a:p>
          <a:p>
            <a:r>
              <a:rPr lang="en-GB" dirty="0"/>
              <a:t>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3884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technological concepts</a:t>
            </a:r>
          </a:p>
          <a:p>
            <a:endParaRPr lang="en-US" dirty="0"/>
          </a:p>
          <a:p>
            <a:r>
              <a:rPr lang="en-US" dirty="0"/>
              <a:t>"Technological concepts" are technological options for the global usage of the system. </a:t>
            </a:r>
          </a:p>
          <a:p>
            <a:endParaRPr lang="en-US" dirty="0"/>
          </a:p>
          <a:p>
            <a:r>
              <a:rPr lang="en-US" dirty="0"/>
              <a:t>Example: a solution which is based on "electronic" or "pneumatic" technology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17201" y="3255905"/>
            <a:ext cx="1628972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operational </a:t>
            </a:r>
          </a:p>
          <a:p>
            <a:r>
              <a:rPr lang="en-GB" dirty="0"/>
              <a:t>concepts </a:t>
            </a:r>
          </a:p>
          <a:p>
            <a:r>
              <a:rPr lang="en-GB" dirty="0"/>
              <a:t>or technological</a:t>
            </a:r>
          </a:p>
          <a:p>
            <a:r>
              <a:rPr lang="en-GB" dirty="0"/>
              <a:t>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Describe the following operational scenarios</a:t>
            </a:r>
          </a:p>
          <a:p>
            <a:pPr marL="473075" lvl="1" indent="0">
              <a:buNone/>
              <a:defRPr/>
            </a:pPr>
            <a:r>
              <a:rPr lang="en-US" dirty="0"/>
              <a:t>1) From initial storage to the detection and observation of a fire</a:t>
            </a:r>
          </a:p>
          <a:p>
            <a:pPr lvl="1">
              <a:defRPr/>
            </a:pPr>
            <a:endParaRPr lang="en-US" dirty="0"/>
          </a:p>
          <a:p>
            <a:pPr marL="473075" lvl="1" indent="0">
              <a:buNone/>
              <a:defRPr/>
            </a:pPr>
            <a:r>
              <a:rPr lang="en-US" dirty="0"/>
              <a:t> 2) Detection and correction of a system failure 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… with sequence diagrams</a:t>
            </a:r>
          </a:p>
          <a:p>
            <a:pPr marL="473075" lvl="1" indent="0">
              <a:buNone/>
              <a:defRPr/>
            </a:pP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expected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measures of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effectiveness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87501" y="2927620"/>
            <a:ext cx="1232389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580083"/>
            <a:ext cx="1" cy="2008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6816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Complete scenario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5" y="1700808"/>
            <a:ext cx="3813849" cy="42575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98" y="3330000"/>
            <a:ext cx="876803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3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mission part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96" y="1268760"/>
            <a:ext cx="5638800" cy="49911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98" y="3330000"/>
            <a:ext cx="876803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Forest observation part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98" y="3330000"/>
            <a:ext cx="876803" cy="19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08720"/>
            <a:ext cx="435366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part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" y="1484784"/>
            <a:ext cx="3438525" cy="38385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24" y="836712"/>
            <a:ext cx="5168698" cy="57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main operational conditions</a:t>
            </a:r>
          </a:p>
          <a:p>
            <a:pPr lvl="1">
              <a:defRPr/>
            </a:pPr>
            <a:r>
              <a:rPr lang="en-US" dirty="0"/>
              <a:t>From the initial needs</a:t>
            </a:r>
          </a:p>
          <a:p>
            <a:pPr lvl="1">
              <a:defRPr/>
            </a:pPr>
            <a:r>
              <a:rPr lang="en-US" dirty="0"/>
              <a:t>… and more if needed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2854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TOS </a:t>
            </a:r>
            <a:r>
              <a:rPr lang="fr-FR" dirty="0" err="1"/>
              <a:t>operational</a:t>
            </a:r>
            <a:r>
              <a:rPr lang="fr-FR" dirty="0"/>
              <a:t> conditions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11760" y="1196752"/>
            <a:ext cx="6046440" cy="5127848"/>
          </a:xfrm>
        </p:spPr>
        <p:txBody>
          <a:bodyPr/>
          <a:lstStyle/>
          <a:p>
            <a:r>
              <a:rPr lang="fr-FR" dirty="0" err="1"/>
              <a:t>Flying</a:t>
            </a:r>
            <a:r>
              <a:rPr lang="fr-FR" dirty="0"/>
              <a:t> drone</a:t>
            </a:r>
          </a:p>
          <a:p>
            <a:endParaRPr lang="fr-FR" dirty="0"/>
          </a:p>
          <a:p>
            <a:r>
              <a:rPr lang="fr-FR" dirty="0" err="1"/>
              <a:t>Entire</a:t>
            </a:r>
            <a:r>
              <a:rPr lang="fr-FR" dirty="0"/>
              <a:t> district</a:t>
            </a:r>
          </a:p>
          <a:p>
            <a:endParaRPr lang="fr-FR" dirty="0"/>
          </a:p>
          <a:p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conditions</a:t>
            </a:r>
          </a:p>
          <a:p>
            <a:endParaRPr lang="fr-FR" dirty="0"/>
          </a:p>
          <a:p>
            <a:r>
              <a:rPr lang="fr-FR" dirty="0" err="1"/>
              <a:t>Availability</a:t>
            </a:r>
            <a:r>
              <a:rPr lang="fr-FR" dirty="0"/>
              <a:t> 24/24</a:t>
            </a:r>
          </a:p>
          <a:p>
            <a:endParaRPr lang="fr-FR" dirty="0"/>
          </a:p>
          <a:p>
            <a:r>
              <a:rPr lang="fr-FR" dirty="0" err="1"/>
              <a:t>Authorized</a:t>
            </a:r>
            <a:r>
              <a:rPr lang="fr-FR" dirty="0"/>
              <a:t> </a:t>
            </a:r>
            <a:r>
              <a:rPr lang="fr-FR" dirty="0" err="1"/>
              <a:t>human</a:t>
            </a:r>
            <a:r>
              <a:rPr lang="fr-FR" dirty="0"/>
              <a:t> </a:t>
            </a:r>
            <a:r>
              <a:rPr lang="fr-FR" dirty="0" err="1"/>
              <a:t>operator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Transportable</a:t>
            </a:r>
          </a:p>
          <a:p>
            <a:endParaRPr lang="fr-FR" dirty="0"/>
          </a:p>
          <a:p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in a minimum of time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8" name="Connecteur droit 7"/>
          <p:cNvCxnSpPr>
            <a:stCxn id="7" idx="2"/>
            <a:endCxn id="4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>
            <a:stCxn id="4" idx="2"/>
            <a:endCxn id="6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04542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performances</a:t>
            </a:r>
          </a:p>
          <a:p>
            <a:pPr lvl="1">
              <a:defRPr/>
            </a:pPr>
            <a:r>
              <a:rPr lang="en-US" dirty="0"/>
              <a:t>From the initial needs</a:t>
            </a:r>
          </a:p>
          <a:p>
            <a:pPr lvl="1">
              <a:defRPr/>
            </a:pPr>
            <a:r>
              <a:rPr lang="en-US" dirty="0"/>
              <a:t>… and more if needed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280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Range 100 km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Visual observation 10 km²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Infrared observation 3 km²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Operational during 6 days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Operational during an entire disaster episode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211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Times New Roman" panose="02020603050405020304" pitchFamily="18" charset="0"/>
              </a:rPr>
              <a:t>Usefulness of classification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79512" y="1916832"/>
          <a:ext cx="8932862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 err="1"/>
                        <a:t>Operational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requirement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Identify the situations of life to be taken into account and the corresponding operational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 err="1"/>
                        <a:t>Functional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Requirement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Know the various transformations to be operated on energy, material and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Measure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effectiveness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Define the field of application of these transformations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Constraint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Identify the limits applicable to physical architectures and to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Participate to exchanges between various 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Take into account the various elements of validation which have an impact on architectures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124"/>
          <p:cNvSpPr txBox="1">
            <a:spLocks noChangeArrowheads="1"/>
          </p:cNvSpPr>
          <p:nvPr/>
        </p:nvSpPr>
        <p:spPr bwMode="auto">
          <a:xfrm>
            <a:off x="971600" y="908720"/>
            <a:ext cx="7726806" cy="887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585" dirty="0">
                <a:solidFill>
                  <a:schemeClr val="accent2"/>
                </a:solidFill>
              </a:rPr>
              <a:t>Sorting requirements into categories allow to simplify their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4792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en-US" b="1" dirty="0"/>
              <a:t>Define the Stakeholder Requirements </a:t>
            </a:r>
          </a:p>
          <a:p>
            <a:pPr lvl="2"/>
            <a:r>
              <a:rPr lang="en-US" b="1" dirty="0"/>
              <a:t>expected services</a:t>
            </a:r>
            <a:endParaRPr lang="fr-FR" b="1" dirty="0"/>
          </a:p>
          <a:p>
            <a:pPr lvl="2"/>
            <a:r>
              <a:rPr lang="en-US" b="1" dirty="0"/>
              <a:t>expected performances</a:t>
            </a:r>
            <a:endParaRPr lang="fr-FR" b="1" dirty="0"/>
          </a:p>
          <a:p>
            <a:pPr lvl="2"/>
            <a:r>
              <a:rPr lang="en-US" b="1" dirty="0"/>
              <a:t>expected interfaces </a:t>
            </a:r>
          </a:p>
          <a:p>
            <a:pPr lvl="2"/>
            <a:r>
              <a:rPr lang="en-US" b="1" dirty="0"/>
              <a:t>operational conditions</a:t>
            </a:r>
            <a:endParaRPr lang="fr-FR" b="1" dirty="0"/>
          </a:p>
          <a:p>
            <a:pPr lvl="2"/>
            <a:r>
              <a:rPr lang="en-US" b="1" dirty="0"/>
              <a:t>Constraints</a:t>
            </a:r>
          </a:p>
          <a:p>
            <a:pPr lvl="2"/>
            <a:r>
              <a:rPr lang="fr-FR" b="1" dirty="0"/>
              <a:t>Validation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.. </a:t>
            </a:r>
            <a:r>
              <a:rPr lang="fr-FR" b="1" dirty="0" err="1"/>
              <a:t>from</a:t>
            </a:r>
            <a:r>
              <a:rPr lang="fr-FR" b="1" dirty="0"/>
              <a:t> the initial </a:t>
            </a:r>
            <a:r>
              <a:rPr lang="fr-FR" b="1" dirty="0" err="1"/>
              <a:t>needs</a:t>
            </a:r>
            <a:r>
              <a:rPr lang="fr-FR" b="1" dirty="0"/>
              <a:t>, and the </a:t>
            </a:r>
            <a:r>
              <a:rPr lang="fr-FR" b="1" dirty="0" err="1"/>
              <a:t>previous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r>
              <a:rPr lang="fr-FR" b="1" dirty="0"/>
              <a:t> and </a:t>
            </a:r>
            <a:r>
              <a:rPr lang="fr-FR" b="1" dirty="0" err="1"/>
              <a:t>diagrams</a:t>
            </a:r>
            <a:r>
              <a:rPr lang="fr-FR" b="1" dirty="0"/>
              <a:t> </a:t>
            </a:r>
          </a:p>
          <a:p>
            <a:pPr lvl="1"/>
            <a:endParaRPr lang="fr-FR" b="1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23113" y="3776536"/>
            <a:ext cx="1626577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Verify consistency, </a:t>
            </a:r>
          </a:p>
          <a:p>
            <a:r>
              <a:rPr lang="en-GB" dirty="0"/>
              <a:t>exhaustiveness and establish traceability 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62703" y="2927958"/>
            <a:ext cx="1147397" cy="652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Quantify </a:t>
            </a:r>
          </a:p>
          <a:p>
            <a:r>
              <a:rPr lang="en-GB" dirty="0"/>
              <a:t>and classify </a:t>
            </a:r>
          </a:p>
          <a:p>
            <a:r>
              <a:rPr lang="en-GB" dirty="0"/>
              <a:t>the needs</a:t>
            </a:r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233563" y="2103663"/>
            <a:ext cx="200567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/>
              <a:t>Express each </a:t>
            </a:r>
          </a:p>
          <a:p>
            <a:r>
              <a:rPr lang="en-GB"/>
              <a:t>stakeholder</a:t>
            </a:r>
          </a:p>
          <a:p>
            <a:r>
              <a:rPr lang="en-GB"/>
              <a:t> requirement individually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23528" y="1501685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8" name="Connecteur droit 7"/>
          <p:cNvCxnSpPr>
            <a:stCxn id="7" idx="2"/>
            <a:endCxn id="6" idx="0"/>
          </p:cNvCxnSpPr>
          <p:nvPr/>
        </p:nvCxnSpPr>
        <p:spPr bwMode="auto">
          <a:xfrm>
            <a:off x="1236402" y="2024905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>
            <a:stCxn id="6" idx="2"/>
            <a:endCxn id="5" idx="0"/>
          </p:cNvCxnSpPr>
          <p:nvPr/>
        </p:nvCxnSpPr>
        <p:spPr bwMode="auto">
          <a:xfrm>
            <a:off x="1236402" y="2749994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5" idx="2"/>
            <a:endCxn id="4" idx="0"/>
          </p:cNvCxnSpPr>
          <p:nvPr/>
        </p:nvCxnSpPr>
        <p:spPr bwMode="auto">
          <a:xfrm>
            <a:off x="1236402" y="3580421"/>
            <a:ext cx="0" cy="19611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7408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9" name="Text Box 3"/>
          <p:cNvSpPr txBox="1">
            <a:spLocks noChangeArrowheads="1"/>
          </p:cNvSpPr>
          <p:nvPr/>
        </p:nvSpPr>
        <p:spPr bwMode="auto">
          <a:xfrm>
            <a:off x="2481506" y="2307450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</a:t>
            </a:r>
          </a:p>
        </p:txBody>
      </p:sp>
      <p:sp>
        <p:nvSpPr>
          <p:cNvPr id="1207301" name="Text Box 5"/>
          <p:cNvSpPr txBox="1">
            <a:spLocks noChangeArrowheads="1"/>
          </p:cNvSpPr>
          <p:nvPr/>
        </p:nvSpPr>
        <p:spPr bwMode="auto">
          <a:xfrm>
            <a:off x="7064619" y="5112602"/>
            <a:ext cx="1626577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207303" name="Text Box 7"/>
          <p:cNvSpPr txBox="1">
            <a:spLocks noChangeArrowheads="1"/>
          </p:cNvSpPr>
          <p:nvPr/>
        </p:nvSpPr>
        <p:spPr bwMode="auto">
          <a:xfrm>
            <a:off x="4917979" y="2953781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scenarios</a:t>
            </a:r>
          </a:p>
        </p:txBody>
      </p:sp>
      <p:sp>
        <p:nvSpPr>
          <p:cNvPr id="1207304" name="Text Box 8"/>
          <p:cNvSpPr txBox="1">
            <a:spLocks noChangeArrowheads="1"/>
          </p:cNvSpPr>
          <p:nvPr/>
        </p:nvSpPr>
        <p:spPr bwMode="auto">
          <a:xfrm>
            <a:off x="4700772" y="4709740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expected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measures of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effectiveness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(performances)</a:t>
            </a:r>
          </a:p>
        </p:txBody>
      </p:sp>
      <p:sp>
        <p:nvSpPr>
          <p:cNvPr id="1207305" name="Text Box 9"/>
          <p:cNvSpPr txBox="1">
            <a:spLocks noChangeArrowheads="1"/>
          </p:cNvSpPr>
          <p:nvPr/>
        </p:nvSpPr>
        <p:spPr bwMode="auto">
          <a:xfrm>
            <a:off x="285369" y="2784918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1207306" name="Text Box 10"/>
          <p:cNvSpPr txBox="1">
            <a:spLocks noChangeArrowheads="1"/>
          </p:cNvSpPr>
          <p:nvPr/>
        </p:nvSpPr>
        <p:spPr bwMode="auto">
          <a:xfrm>
            <a:off x="7304209" y="4264024"/>
            <a:ext cx="1147397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Quantify 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classify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the needs</a:t>
            </a:r>
            <a:endParaRPr lang="en-GB" sz="1200">
              <a:solidFill>
                <a:srgbClr val="0033CC"/>
              </a:solidFill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1207307" name="Text Box 11"/>
          <p:cNvSpPr txBox="1">
            <a:spLocks noChangeArrowheads="1"/>
          </p:cNvSpPr>
          <p:nvPr/>
        </p:nvSpPr>
        <p:spPr bwMode="auto">
          <a:xfrm>
            <a:off x="4830135" y="3856389"/>
            <a:ext cx="1232389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 conditions </a:t>
            </a:r>
          </a:p>
        </p:txBody>
      </p:sp>
      <p:sp>
        <p:nvSpPr>
          <p:cNvPr id="1207308" name="Text Box 12"/>
          <p:cNvSpPr txBox="1">
            <a:spLocks noChangeArrowheads="1"/>
          </p:cNvSpPr>
          <p:nvPr/>
        </p:nvSpPr>
        <p:spPr bwMode="auto">
          <a:xfrm>
            <a:off x="221562" y="1851929"/>
            <a:ext cx="161631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1207309" name="Text Box 13"/>
          <p:cNvSpPr txBox="1">
            <a:spLocks noChangeArrowheads="1"/>
          </p:cNvSpPr>
          <p:nvPr/>
        </p:nvSpPr>
        <p:spPr bwMode="auto">
          <a:xfrm>
            <a:off x="2330202" y="3949883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100" dirty="0"/>
              <a:t>Activities</a:t>
            </a:r>
          </a:p>
        </p:txBody>
      </p:sp>
      <p:sp>
        <p:nvSpPr>
          <p:cNvPr id="1207318" name="Text Box 22"/>
          <p:cNvSpPr txBox="1">
            <a:spLocks noChangeArrowheads="1"/>
          </p:cNvSpPr>
          <p:nvPr/>
        </p:nvSpPr>
        <p:spPr bwMode="auto">
          <a:xfrm>
            <a:off x="6875069" y="3439729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stakeholder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1207345" name="Text Box 49"/>
          <p:cNvSpPr txBox="1">
            <a:spLocks noChangeArrowheads="1"/>
          </p:cNvSpPr>
          <p:nvPr/>
        </p:nvSpPr>
        <p:spPr bwMode="auto">
          <a:xfrm>
            <a:off x="2553640" y="3116564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 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231583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2426918" y="1818722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38170" y="2166323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6965034" y="2837751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9" name="Connecteur en angle 8"/>
          <p:cNvCxnSpPr>
            <a:stCxn id="27" idx="3"/>
            <a:endCxn id="28" idx="1"/>
          </p:cNvCxnSpPr>
          <p:nvPr/>
        </p:nvCxnSpPr>
        <p:spPr bwMode="auto">
          <a:xfrm>
            <a:off x="4043237" y="1972611"/>
            <a:ext cx="594933" cy="45532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en angle 10"/>
          <p:cNvCxnSpPr>
            <a:stCxn id="28" idx="3"/>
            <a:endCxn id="29" idx="1"/>
          </p:cNvCxnSpPr>
          <p:nvPr/>
        </p:nvCxnSpPr>
        <p:spPr bwMode="auto">
          <a:xfrm>
            <a:off x="6254489" y="2427933"/>
            <a:ext cx="710545" cy="671428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en angle 13"/>
          <p:cNvCxnSpPr>
            <a:stCxn id="26" idx="3"/>
            <a:endCxn id="27" idx="1"/>
          </p:cNvCxnSpPr>
          <p:nvPr/>
        </p:nvCxnSpPr>
        <p:spPr bwMode="auto">
          <a:xfrm>
            <a:off x="1847902" y="1426679"/>
            <a:ext cx="579016" cy="54593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>
            <a:stCxn id="29" idx="2"/>
            <a:endCxn id="1207318" idx="0"/>
          </p:cNvCxnSpPr>
          <p:nvPr/>
        </p:nvCxnSpPr>
        <p:spPr bwMode="auto">
          <a:xfrm>
            <a:off x="7877908" y="3360971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>
            <a:stCxn id="1207318" idx="2"/>
            <a:endCxn id="1207306" idx="0"/>
          </p:cNvCxnSpPr>
          <p:nvPr/>
        </p:nvCxnSpPr>
        <p:spPr bwMode="auto">
          <a:xfrm>
            <a:off x="7877908" y="4086060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>
            <a:stCxn id="1207306" idx="2"/>
            <a:endCxn id="1207301" idx="0"/>
          </p:cNvCxnSpPr>
          <p:nvPr/>
        </p:nvCxnSpPr>
        <p:spPr bwMode="auto">
          <a:xfrm>
            <a:off x="7877908" y="4916487"/>
            <a:ext cx="0" cy="19611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297" name="Connecteur droit 1207296"/>
          <p:cNvCxnSpPr>
            <a:stCxn id="28" idx="2"/>
            <a:endCxn id="1207303" idx="0"/>
          </p:cNvCxnSpPr>
          <p:nvPr/>
        </p:nvCxnSpPr>
        <p:spPr bwMode="auto">
          <a:xfrm>
            <a:off x="5446330" y="2689543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02" name="Connecteur droit 1207301"/>
          <p:cNvCxnSpPr>
            <a:stCxn id="1207303" idx="2"/>
            <a:endCxn id="1207307" idx="0"/>
          </p:cNvCxnSpPr>
          <p:nvPr/>
        </p:nvCxnSpPr>
        <p:spPr bwMode="auto">
          <a:xfrm>
            <a:off x="5446330" y="3600112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0" name="Connecteur droit 1207319"/>
          <p:cNvCxnSpPr>
            <a:stCxn id="1207307" idx="2"/>
            <a:endCxn id="1207304" idx="0"/>
          </p:cNvCxnSpPr>
          <p:nvPr/>
        </p:nvCxnSpPr>
        <p:spPr bwMode="auto">
          <a:xfrm flipH="1">
            <a:off x="5446329" y="4508852"/>
            <a:ext cx="1" cy="2008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2" name="Connecteur droit 1207321"/>
          <p:cNvCxnSpPr>
            <a:stCxn id="27" idx="2"/>
            <a:endCxn id="1207299" idx="0"/>
          </p:cNvCxnSpPr>
          <p:nvPr/>
        </p:nvCxnSpPr>
        <p:spPr bwMode="auto">
          <a:xfrm>
            <a:off x="3235078" y="2126499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4" name="Connecteur droit 1207323"/>
          <p:cNvCxnSpPr>
            <a:stCxn id="1207299" idx="2"/>
            <a:endCxn id="1207345" idx="0"/>
          </p:cNvCxnSpPr>
          <p:nvPr/>
        </p:nvCxnSpPr>
        <p:spPr bwMode="auto">
          <a:xfrm flipH="1">
            <a:off x="3235077" y="2769115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6" name="Connecteur droit 1207325"/>
          <p:cNvCxnSpPr>
            <a:stCxn id="1207345" idx="2"/>
            <a:endCxn id="1207309" idx="0"/>
          </p:cNvCxnSpPr>
          <p:nvPr/>
        </p:nvCxnSpPr>
        <p:spPr bwMode="auto">
          <a:xfrm>
            <a:off x="3235077" y="3578229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8" name="Connecteur droit 1207327"/>
          <p:cNvCxnSpPr>
            <a:stCxn id="26" idx="2"/>
            <a:endCxn id="1207308" idx="0"/>
          </p:cNvCxnSpPr>
          <p:nvPr/>
        </p:nvCxnSpPr>
        <p:spPr bwMode="auto">
          <a:xfrm flipH="1">
            <a:off x="1029722" y="1580567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30" name="Connecteur droit 1207329"/>
          <p:cNvCxnSpPr>
            <a:stCxn id="1207308" idx="2"/>
            <a:endCxn id="1207305" idx="0"/>
          </p:cNvCxnSpPr>
          <p:nvPr/>
        </p:nvCxnSpPr>
        <p:spPr bwMode="auto">
          <a:xfrm>
            <a:off x="1029722" y="2498260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94317306"/>
      </p:ext>
    </p:extLst>
  </p:cSld>
  <p:clrMapOvr>
    <a:masterClrMapping/>
  </p:clrMapOvr>
  <p:transition spd="med" advClick="0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some Service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/>
              <a:t>Use case and </a:t>
            </a:r>
            <a:r>
              <a:rPr lang="fr-FR" dirty="0" err="1"/>
              <a:t>operational</a:t>
            </a:r>
            <a:r>
              <a:rPr lang="fr-FR" dirty="0"/>
              <a:t> scenarios are </a:t>
            </a:r>
          </a:p>
          <a:p>
            <a:pPr marL="473075" lvl="1" indent="0">
              <a:buNone/>
              <a:defRPr/>
            </a:pPr>
            <a:r>
              <a:rPr lang="fr-FR" dirty="0"/>
              <a:t>good sources for service </a:t>
            </a:r>
            <a:r>
              <a:rPr lang="fr-FR" dirty="0" err="1"/>
              <a:t>requirements</a:t>
            </a:r>
            <a:endParaRPr lang="fr-FR" dirty="0"/>
          </a:p>
          <a:p>
            <a:pPr marL="473075" lvl="1" indent="0">
              <a:buNone/>
              <a:defRPr/>
            </a:pPr>
            <a:endParaRPr lang="fr-FR" dirty="0"/>
          </a:p>
          <a:p>
            <a:pPr marL="473075" lvl="1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15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05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(service)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4" y="1052736"/>
            <a:ext cx="8932985" cy="1440160"/>
          </a:xfrm>
        </p:spPr>
        <p:txBody>
          <a:bodyPr/>
          <a:lstStyle/>
          <a:p>
            <a:r>
              <a:rPr lang="fr-FR" dirty="0"/>
              <a:t>Reformulation and </a:t>
            </a:r>
            <a:r>
              <a:rPr lang="fr-FR" dirty="0" err="1"/>
              <a:t>refinement</a:t>
            </a:r>
            <a:r>
              <a:rPr lang="fr-FR" dirty="0"/>
              <a:t> of initial « service » </a:t>
            </a:r>
            <a:r>
              <a:rPr lang="fr-FR" dirty="0" err="1"/>
              <a:t>needs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80928"/>
            <a:ext cx="7284420" cy="1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4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some Performance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sources:</a:t>
            </a:r>
          </a:p>
          <a:p>
            <a:pPr lvl="2">
              <a:defRPr/>
            </a:pP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quantitative or qualitative </a:t>
            </a:r>
          </a:p>
          <a:p>
            <a:pPr marL="949325" lvl="2" indent="0">
              <a:buNone/>
              <a:defRPr/>
            </a:pPr>
            <a:r>
              <a:rPr lang="fr-FR" dirty="0"/>
              <a:t>Information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83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(Performances)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84" y="2564904"/>
            <a:ext cx="7664108" cy="14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4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Operational conditions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source: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« </a:t>
            </a:r>
            <a:r>
              <a:rPr lang="fr-FR" dirty="0" err="1"/>
              <a:t>when</a:t>
            </a:r>
            <a:r>
              <a:rPr lang="fr-FR" dirty="0"/>
              <a:t> », </a:t>
            </a:r>
          </a:p>
          <a:p>
            <a:pPr marL="473075" lvl="1" indent="0">
              <a:buNone/>
              <a:defRPr/>
            </a:pPr>
            <a:r>
              <a:rPr lang="fr-FR" dirty="0"/>
              <a:t>« </a:t>
            </a:r>
            <a:r>
              <a:rPr lang="fr-FR" dirty="0" err="1"/>
              <a:t>where</a:t>
            </a:r>
            <a:r>
              <a:rPr lang="fr-FR" dirty="0"/>
              <a:t> », « 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conditions »</a:t>
            </a:r>
          </a:p>
          <a:p>
            <a:pPr marL="473075" lvl="1" indent="0">
              <a:buNone/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72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</a:t>
            </a:r>
            <a:r>
              <a:rPr lang="fr-FR" dirty="0" err="1"/>
              <a:t>Operational</a:t>
            </a:r>
            <a:r>
              <a:rPr lang="fr-FR" dirty="0"/>
              <a:t> Conditions)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8" y="3068960"/>
            <a:ext cx="8175519" cy="13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59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501008"/>
            <a:ext cx="8612494" cy="10147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592" y="1988840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StKReq60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TOS shall operate in any weather conditions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8" name="Flèche vers le bas 7"/>
          <p:cNvSpPr/>
          <p:nvPr/>
        </p:nvSpPr>
        <p:spPr>
          <a:xfrm>
            <a:off x="3851920" y="2492896"/>
            <a:ext cx="72008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68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Interface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 are the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diagrams</a:t>
            </a: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506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(Interface)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,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and </a:t>
            </a:r>
            <a:r>
              <a:rPr lang="fr-FR" dirty="0" err="1"/>
              <a:t>operational</a:t>
            </a:r>
            <a:r>
              <a:rPr lang="fr-FR" dirty="0"/>
              <a:t> scenario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08920"/>
            <a:ext cx="7311660" cy="281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8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Constraints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regulations</a:t>
            </a: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5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65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9712" y="1468680"/>
            <a:ext cx="6622504" cy="412056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</a:t>
            </a:r>
            <a:r>
              <a:rPr lang="fr-FR" dirty="0" err="1"/>
              <a:t>purpose</a:t>
            </a:r>
            <a:r>
              <a:rPr lang="fr-FR" dirty="0"/>
              <a:t> of the system</a:t>
            </a:r>
          </a:p>
          <a:p>
            <a:pPr lvl="1">
              <a:defRPr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system </a:t>
            </a:r>
            <a:r>
              <a:rPr lang="fr-FR" dirty="0" err="1"/>
              <a:t>exist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for ?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mission of the system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do ?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Define</a:t>
            </a:r>
            <a:r>
              <a:rPr lang="fr-FR" dirty="0"/>
              <a:t> the objectives of the system 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performance/</a:t>
            </a:r>
            <a:r>
              <a:rPr lang="fr-FR" dirty="0" err="1"/>
              <a:t>efficiency</a:t>
            </a:r>
            <a:r>
              <a:rPr lang="fr-FR" dirty="0"/>
              <a:t> ?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533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</a:t>
            </a:r>
            <a:r>
              <a:rPr lang="fr-FR" dirty="0" err="1"/>
              <a:t>Constraints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97" y="2708920"/>
            <a:ext cx="7215882" cy="4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9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Validation requirements of the TOS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5 min</a:t>
            </a:r>
            <a:endParaRPr lang="en-US" dirty="0"/>
          </a:p>
          <a:p>
            <a:pPr lvl="1">
              <a:defRPr/>
            </a:pPr>
            <a:endParaRPr lang="fr-FR" dirty="0"/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648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(Validation)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84984"/>
            <a:ext cx="9244838" cy="3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73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ChangeArrowheads="1"/>
          </p:cNvSpPr>
          <p:nvPr/>
        </p:nvSpPr>
        <p:spPr bwMode="auto">
          <a:xfrm>
            <a:off x="3173535" y="1864013"/>
            <a:ext cx="2754950" cy="136765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accent2"/>
            </a:outerShdw>
          </a:effectLst>
        </p:spPr>
        <p:txBody>
          <a:bodyPr wrap="none" anchor="ctr"/>
          <a:lstStyle/>
          <a:p>
            <a:pPr algn="ctr" defTabSz="762000"/>
            <a:r>
              <a:rPr lang="en-GB" sz="2000" dirty="0"/>
              <a:t>Requirements </a:t>
            </a:r>
          </a:p>
          <a:p>
            <a:pPr algn="ctr" defTabSz="762000"/>
            <a:r>
              <a:rPr lang="en-GB" sz="2000" dirty="0"/>
              <a:t>Analysis </a:t>
            </a:r>
            <a:endParaRPr lang="en-GB" sz="2000" dirty="0">
              <a:solidFill>
                <a:srgbClr val="0033CC"/>
              </a:solidFill>
            </a:endParaRPr>
          </a:p>
        </p:txBody>
      </p:sp>
      <p:sp>
        <p:nvSpPr>
          <p:cNvPr id="1207311" name="AutoShape 15"/>
          <p:cNvSpPr>
            <a:spLocks noChangeArrowheads="1"/>
          </p:cNvSpPr>
          <p:nvPr/>
        </p:nvSpPr>
        <p:spPr bwMode="auto">
          <a:xfrm>
            <a:off x="7117311" y="2080322"/>
            <a:ext cx="1510811" cy="935038"/>
          </a:xfrm>
          <a:prstGeom prst="foldedCorner">
            <a:avLst>
              <a:gd name="adj" fmla="val 125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Technical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Requirements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Document</a:t>
            </a:r>
          </a:p>
        </p:txBody>
      </p:sp>
      <p:cxnSp>
        <p:nvCxnSpPr>
          <p:cNvPr id="1207312" name="AutoShape 16"/>
          <p:cNvCxnSpPr>
            <a:cxnSpLocks noChangeShapeType="1"/>
          </p:cNvCxnSpPr>
          <p:nvPr/>
        </p:nvCxnSpPr>
        <p:spPr bwMode="auto">
          <a:xfrm flipV="1">
            <a:off x="5928485" y="2547841"/>
            <a:ext cx="1188826" cy="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100" dirty="0"/>
              <a:t>Stakeholder Requirements Definition Process</a:t>
            </a: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184266" y="1803801"/>
            <a:ext cx="2107499" cy="1488081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Stakeholders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Requirements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document</a:t>
            </a:r>
          </a:p>
        </p:txBody>
      </p:sp>
      <p:cxnSp>
        <p:nvCxnSpPr>
          <p:cNvPr id="44" name="AutoShape 19"/>
          <p:cNvCxnSpPr>
            <a:cxnSpLocks noChangeShapeType="1"/>
            <a:stCxn id="42" idx="3"/>
            <a:endCxn id="1207298" idx="1"/>
          </p:cNvCxnSpPr>
          <p:nvPr/>
        </p:nvCxnSpPr>
        <p:spPr bwMode="auto">
          <a:xfrm>
            <a:off x="2291765" y="2547842"/>
            <a:ext cx="881770" cy="127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4240213"/>
            <a:ext cx="914400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lvl="1">
              <a:defRPr/>
            </a:pPr>
            <a:r>
              <a:rPr lang="en-GB" sz="2000" dirty="0">
                <a:solidFill>
                  <a:srgbClr val="393C46"/>
                </a:solidFill>
                <a:latin typeface="Arial" charset="0"/>
                <a:cs typeface="Arial" charset="0"/>
              </a:rPr>
              <a:t>The purpose is to transform the stakeholder, requirement-driven view of desired services into a technical view of a required product that could deliver those services</a:t>
            </a:r>
            <a:endParaRPr lang="en-GB" sz="2000" b="0" dirty="0">
              <a:solidFill>
                <a:schemeClr val="tx1">
                  <a:lumMod val="50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00931"/>
      </p:ext>
    </p:extLst>
  </p:cSld>
  <p:clrMapOvr>
    <a:masterClrMapping/>
  </p:clrMapOvr>
  <p:transition spd="med" advClick="0"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9" name="Text Box 3"/>
          <p:cNvSpPr txBox="1">
            <a:spLocks noChangeArrowheads="1"/>
          </p:cNvSpPr>
          <p:nvPr/>
        </p:nvSpPr>
        <p:spPr bwMode="auto">
          <a:xfrm>
            <a:off x="2657846" y="2307450"/>
            <a:ext cx="1154482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207301" name="Text Box 5"/>
          <p:cNvSpPr txBox="1">
            <a:spLocks noChangeArrowheads="1"/>
          </p:cNvSpPr>
          <p:nvPr/>
        </p:nvSpPr>
        <p:spPr bwMode="auto">
          <a:xfrm>
            <a:off x="7064619" y="4411548"/>
            <a:ext cx="1626577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207303" name="Text Box 7"/>
          <p:cNvSpPr txBox="1">
            <a:spLocks noChangeArrowheads="1"/>
          </p:cNvSpPr>
          <p:nvPr/>
        </p:nvSpPr>
        <p:spPr bwMode="auto">
          <a:xfrm>
            <a:off x="4955650" y="2953781"/>
            <a:ext cx="98135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Lifecycle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constraints</a:t>
            </a:r>
          </a:p>
        </p:txBody>
      </p:sp>
      <p:sp>
        <p:nvSpPr>
          <p:cNvPr id="1207304" name="Text Box 8"/>
          <p:cNvSpPr txBox="1">
            <a:spLocks noChangeArrowheads="1"/>
          </p:cNvSpPr>
          <p:nvPr/>
        </p:nvSpPr>
        <p:spPr bwMode="auto">
          <a:xfrm>
            <a:off x="4764897" y="3961016"/>
            <a:ext cx="1362873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constraints</a:t>
            </a:r>
          </a:p>
        </p:txBody>
      </p:sp>
      <p:sp>
        <p:nvSpPr>
          <p:cNvPr id="1207305" name="Text Box 9"/>
          <p:cNvSpPr txBox="1">
            <a:spLocks noChangeArrowheads="1"/>
          </p:cNvSpPr>
          <p:nvPr/>
        </p:nvSpPr>
        <p:spPr bwMode="auto">
          <a:xfrm>
            <a:off x="191611" y="2784918"/>
            <a:ext cx="169629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boundaries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and interactions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with the context</a:t>
            </a:r>
          </a:p>
        </p:txBody>
      </p:sp>
      <p:sp>
        <p:nvSpPr>
          <p:cNvPr id="1207308" name="Text Box 12"/>
          <p:cNvSpPr txBox="1">
            <a:spLocks noChangeArrowheads="1"/>
          </p:cNvSpPr>
          <p:nvPr/>
        </p:nvSpPr>
        <p:spPr bwMode="auto">
          <a:xfrm>
            <a:off x="221562" y="1851929"/>
            <a:ext cx="1616319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operational scenarios and modes</a:t>
            </a:r>
          </a:p>
        </p:txBody>
      </p:sp>
      <p:sp>
        <p:nvSpPr>
          <p:cNvPr id="1207309" name="Text Box 13"/>
          <p:cNvSpPr txBox="1">
            <a:spLocks noChangeArrowheads="1"/>
          </p:cNvSpPr>
          <p:nvPr/>
        </p:nvSpPr>
        <p:spPr bwMode="auto">
          <a:xfrm>
            <a:off x="2330202" y="3949883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000" dirty="0"/>
              <a:t>Activities of the System Requirements Definition Process</a:t>
            </a:r>
          </a:p>
        </p:txBody>
      </p:sp>
      <p:sp>
        <p:nvSpPr>
          <p:cNvPr id="1207318" name="Text Box 22"/>
          <p:cNvSpPr txBox="1">
            <a:spLocks noChangeArrowheads="1"/>
          </p:cNvSpPr>
          <p:nvPr/>
        </p:nvSpPr>
        <p:spPr bwMode="auto">
          <a:xfrm>
            <a:off x="6875069" y="3439729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technical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1207345" name="Text Box 49"/>
          <p:cNvSpPr txBox="1">
            <a:spLocks noChangeArrowheads="1"/>
          </p:cNvSpPr>
          <p:nvPr/>
        </p:nvSpPr>
        <p:spPr bwMode="auto">
          <a:xfrm>
            <a:off x="2362085" y="3116564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231583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Analyse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2426918" y="1818722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38170" y="2166323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Constrain</a:t>
            </a: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6965034" y="2837751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9" name="Connecteur en angle 8"/>
          <p:cNvCxnSpPr>
            <a:stCxn id="27" idx="3"/>
            <a:endCxn id="28" idx="1"/>
          </p:cNvCxnSpPr>
          <p:nvPr/>
        </p:nvCxnSpPr>
        <p:spPr bwMode="auto">
          <a:xfrm>
            <a:off x="4043237" y="1972611"/>
            <a:ext cx="594933" cy="347601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en angle 10"/>
          <p:cNvCxnSpPr>
            <a:stCxn id="28" idx="3"/>
            <a:endCxn id="29" idx="1"/>
          </p:cNvCxnSpPr>
          <p:nvPr/>
        </p:nvCxnSpPr>
        <p:spPr bwMode="auto">
          <a:xfrm>
            <a:off x="6254489" y="2320212"/>
            <a:ext cx="710545" cy="779149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en angle 13"/>
          <p:cNvCxnSpPr>
            <a:stCxn id="26" idx="3"/>
            <a:endCxn id="27" idx="1"/>
          </p:cNvCxnSpPr>
          <p:nvPr/>
        </p:nvCxnSpPr>
        <p:spPr bwMode="auto">
          <a:xfrm>
            <a:off x="1847902" y="1426679"/>
            <a:ext cx="579016" cy="54593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>
            <a:stCxn id="29" idx="2"/>
            <a:endCxn id="1207318" idx="0"/>
          </p:cNvCxnSpPr>
          <p:nvPr/>
        </p:nvCxnSpPr>
        <p:spPr bwMode="auto">
          <a:xfrm>
            <a:off x="7877908" y="3360971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>
            <a:stCxn id="1207318" idx="2"/>
          </p:cNvCxnSpPr>
          <p:nvPr/>
        </p:nvCxnSpPr>
        <p:spPr bwMode="auto">
          <a:xfrm>
            <a:off x="7877908" y="4086060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>
            <a:stCxn id="1207318" idx="2"/>
            <a:endCxn id="1207301" idx="0"/>
          </p:cNvCxnSpPr>
          <p:nvPr/>
        </p:nvCxnSpPr>
        <p:spPr bwMode="auto">
          <a:xfrm>
            <a:off x="7877908" y="4086060"/>
            <a:ext cx="0" cy="3254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297" name="Connecteur droit 1207296"/>
          <p:cNvCxnSpPr>
            <a:stCxn id="28" idx="2"/>
            <a:endCxn id="1207303" idx="0"/>
          </p:cNvCxnSpPr>
          <p:nvPr/>
        </p:nvCxnSpPr>
        <p:spPr bwMode="auto">
          <a:xfrm>
            <a:off x="5446330" y="2474100"/>
            <a:ext cx="0" cy="47968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02" name="Connecteur droit 1207301"/>
          <p:cNvCxnSpPr>
            <a:stCxn id="1207303" idx="2"/>
            <a:endCxn id="1207304" idx="0"/>
          </p:cNvCxnSpPr>
          <p:nvPr/>
        </p:nvCxnSpPr>
        <p:spPr bwMode="auto">
          <a:xfrm>
            <a:off x="5446330" y="3600112"/>
            <a:ext cx="4" cy="36090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2" name="Connecteur droit 1207321"/>
          <p:cNvCxnSpPr>
            <a:stCxn id="27" idx="2"/>
            <a:endCxn id="1207299" idx="0"/>
          </p:cNvCxnSpPr>
          <p:nvPr/>
        </p:nvCxnSpPr>
        <p:spPr bwMode="auto">
          <a:xfrm>
            <a:off x="3235078" y="2126499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4" name="Connecteur droit 1207323"/>
          <p:cNvCxnSpPr>
            <a:stCxn id="1207299" idx="2"/>
            <a:endCxn id="1207345" idx="0"/>
          </p:cNvCxnSpPr>
          <p:nvPr/>
        </p:nvCxnSpPr>
        <p:spPr bwMode="auto">
          <a:xfrm flipH="1">
            <a:off x="3235081" y="2953781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6" name="Connecteur droit 1207325"/>
          <p:cNvCxnSpPr>
            <a:stCxn id="1207345" idx="2"/>
            <a:endCxn id="1207309" idx="0"/>
          </p:cNvCxnSpPr>
          <p:nvPr/>
        </p:nvCxnSpPr>
        <p:spPr bwMode="auto">
          <a:xfrm flipH="1">
            <a:off x="3235077" y="3578229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8" name="Connecteur droit 1207327"/>
          <p:cNvCxnSpPr>
            <a:stCxn id="26" idx="2"/>
            <a:endCxn id="1207308" idx="0"/>
          </p:cNvCxnSpPr>
          <p:nvPr/>
        </p:nvCxnSpPr>
        <p:spPr bwMode="auto">
          <a:xfrm flipH="1">
            <a:off x="1029722" y="1580567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30" name="Connecteur droit 1207329"/>
          <p:cNvCxnSpPr>
            <a:stCxn id="1207308" idx="2"/>
            <a:endCxn id="1207305" idx="0"/>
          </p:cNvCxnSpPr>
          <p:nvPr/>
        </p:nvCxnSpPr>
        <p:spPr bwMode="auto">
          <a:xfrm>
            <a:off x="1029722" y="2682926"/>
            <a:ext cx="10038" cy="10199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618882" y="4728225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33" name="Connecteur droit 1207319"/>
          <p:cNvCxnSpPr>
            <a:stCxn id="1207309" idx="2"/>
            <a:endCxn id="32" idx="0"/>
          </p:cNvCxnSpPr>
          <p:nvPr/>
        </p:nvCxnSpPr>
        <p:spPr bwMode="auto">
          <a:xfrm>
            <a:off x="3235077" y="4411548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3781291"/>
      </p:ext>
    </p:extLst>
  </p:cSld>
  <p:clrMapOvr>
    <a:masterClrMapping/>
  </p:clrMapOvr>
  <p:transition spd="med" advClick="0"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fr-FR" b="1" dirty="0" err="1"/>
              <a:t>Identify</a:t>
            </a:r>
            <a:r>
              <a:rPr lang="fr-FR" b="1" dirty="0"/>
              <a:t> the </a:t>
            </a:r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functions</a:t>
            </a:r>
            <a:r>
              <a:rPr lang="fr-FR" b="1" dirty="0"/>
              <a:t> </a:t>
            </a:r>
            <a:r>
              <a:rPr lang="fr-FR" b="1" dirty="0" err="1"/>
              <a:t>supporting</a:t>
            </a:r>
            <a:r>
              <a:rPr lang="fr-FR" b="1" dirty="0"/>
              <a:t> the service </a:t>
            </a:r>
            <a:r>
              <a:rPr lang="fr-FR" b="1" dirty="0" err="1"/>
              <a:t>functions</a:t>
            </a:r>
            <a:r>
              <a:rPr lang="fr-FR" b="1" dirty="0"/>
              <a:t> of the system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2448" y="1901504"/>
            <a:ext cx="115448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</a:t>
            </a:r>
          </a:p>
          <a:p>
            <a:r>
              <a:rPr lang="en-GB" dirty="0"/>
              <a:t>functional </a:t>
            </a:r>
          </a:p>
          <a:p>
            <a:r>
              <a:rPr lang="en-GB" dirty="0"/>
              <a:t>requirements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4804" y="3543937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186687" y="2710618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51520" y="1412776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cxnSp>
        <p:nvCxnSpPr>
          <p:cNvPr id="16" name="Connecteur droit 1207321"/>
          <p:cNvCxnSpPr>
            <a:stCxn id="15" idx="2"/>
            <a:endCxn id="12" idx="0"/>
          </p:cNvCxnSpPr>
          <p:nvPr/>
        </p:nvCxnSpPr>
        <p:spPr bwMode="auto">
          <a:xfrm>
            <a:off x="1059680" y="1720553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eur droit 1207323"/>
          <p:cNvCxnSpPr>
            <a:stCxn id="12" idx="2"/>
            <a:endCxn id="14" idx="0"/>
          </p:cNvCxnSpPr>
          <p:nvPr/>
        </p:nvCxnSpPr>
        <p:spPr bwMode="auto">
          <a:xfrm flipH="1">
            <a:off x="1059683" y="2547835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207325"/>
          <p:cNvCxnSpPr>
            <a:stCxn id="14" idx="2"/>
            <a:endCxn id="13" idx="0"/>
          </p:cNvCxnSpPr>
          <p:nvPr/>
        </p:nvCxnSpPr>
        <p:spPr bwMode="auto">
          <a:xfrm flipH="1">
            <a:off x="1059679" y="3172283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43484" y="4322279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20" name="Connecteur droit 1207319"/>
          <p:cNvCxnSpPr>
            <a:stCxn id="13" idx="2"/>
            <a:endCxn id="19" idx="0"/>
          </p:cNvCxnSpPr>
          <p:nvPr/>
        </p:nvCxnSpPr>
        <p:spPr bwMode="auto">
          <a:xfrm>
            <a:off x="1059679" y="4005602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5912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en-US" b="1" dirty="0" err="1"/>
              <a:t>Analyse</a:t>
            </a:r>
            <a:r>
              <a:rPr lang="en-US" b="1" dirty="0"/>
              <a:t> two Stakeholder Requirements of each category and refine them into technical requirements</a:t>
            </a:r>
          </a:p>
          <a:p>
            <a:pPr lvl="2"/>
            <a:r>
              <a:rPr lang="en-US" b="1" dirty="0"/>
              <a:t>expected services</a:t>
            </a:r>
            <a:endParaRPr lang="fr-FR" b="1" dirty="0"/>
          </a:p>
          <a:p>
            <a:pPr lvl="2"/>
            <a:r>
              <a:rPr lang="en-US" b="1" dirty="0"/>
              <a:t>expected performances</a:t>
            </a:r>
            <a:endParaRPr lang="fr-FR" b="1" dirty="0"/>
          </a:p>
          <a:p>
            <a:pPr lvl="2"/>
            <a:r>
              <a:rPr lang="en-US" b="1" dirty="0"/>
              <a:t>expected interfaces </a:t>
            </a:r>
          </a:p>
          <a:p>
            <a:pPr lvl="2"/>
            <a:r>
              <a:rPr lang="en-US" b="1" dirty="0"/>
              <a:t>operational conditions</a:t>
            </a:r>
            <a:endParaRPr lang="fr-FR" b="1" dirty="0"/>
          </a:p>
          <a:p>
            <a:pPr lvl="2"/>
            <a:r>
              <a:rPr lang="en-US" b="1" dirty="0"/>
              <a:t>Constraints</a:t>
            </a:r>
          </a:p>
          <a:p>
            <a:pPr lvl="2"/>
            <a:r>
              <a:rPr lang="fr-FR" b="1" dirty="0"/>
              <a:t>Validation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2448" y="1901504"/>
            <a:ext cx="1154482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4804" y="3543937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186687" y="2710618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51520" y="1412776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cxnSp>
        <p:nvCxnSpPr>
          <p:cNvPr id="16" name="Connecteur droit 1207321"/>
          <p:cNvCxnSpPr>
            <a:stCxn id="15" idx="2"/>
            <a:endCxn id="12" idx="0"/>
          </p:cNvCxnSpPr>
          <p:nvPr/>
        </p:nvCxnSpPr>
        <p:spPr bwMode="auto">
          <a:xfrm>
            <a:off x="1059680" y="1720553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eur droit 1207323"/>
          <p:cNvCxnSpPr>
            <a:stCxn id="12" idx="2"/>
            <a:endCxn id="14" idx="0"/>
          </p:cNvCxnSpPr>
          <p:nvPr/>
        </p:nvCxnSpPr>
        <p:spPr bwMode="auto">
          <a:xfrm flipH="1">
            <a:off x="1059683" y="2547835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207325"/>
          <p:cNvCxnSpPr>
            <a:stCxn id="14" idx="2"/>
            <a:endCxn id="13" idx="0"/>
          </p:cNvCxnSpPr>
          <p:nvPr/>
        </p:nvCxnSpPr>
        <p:spPr bwMode="auto">
          <a:xfrm flipH="1">
            <a:off x="1059679" y="3172283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43484" y="4322279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20" name="Connecteur droit 1207319"/>
          <p:cNvCxnSpPr>
            <a:stCxn id="13" idx="2"/>
            <a:endCxn id="19" idx="0"/>
          </p:cNvCxnSpPr>
          <p:nvPr/>
        </p:nvCxnSpPr>
        <p:spPr bwMode="auto">
          <a:xfrm>
            <a:off x="1059679" y="4005602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446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990601"/>
            <a:ext cx="8932985" cy="3950567"/>
          </a:xfrm>
        </p:spPr>
        <p:txBody>
          <a:bodyPr/>
          <a:lstStyle/>
          <a:p>
            <a:r>
              <a:rPr lang="fr-FR" dirty="0" err="1"/>
              <a:t>Examples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fr-FR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488832" cy="720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99192"/>
            <a:ext cx="8226346" cy="133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08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(Op Conditions)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002339" cy="6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05263"/>
            <a:ext cx="7452897" cy="180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208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7780377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54" y="3212976"/>
            <a:ext cx="6913552" cy="304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36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9712" y="1468680"/>
            <a:ext cx="6622504" cy="44806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r>
              <a:rPr lang="en-US" dirty="0"/>
              <a:t>Purpose of the System</a:t>
            </a:r>
          </a:p>
          <a:p>
            <a:pPr lvl="1"/>
            <a:r>
              <a:rPr lang="en-US" dirty="0"/>
              <a:t>The purpose of the System is to improve the Civil Security capacities to protect forest from fires.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Missions</a:t>
            </a:r>
          </a:p>
          <a:p>
            <a:pPr lvl="1"/>
            <a:r>
              <a:rPr lang="en-US" dirty="0"/>
              <a:t>The missions of the System are to detect autonomously new fires on a specified surveillance area, to observe existing forest fires and provide information to the fire fighting forces.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Objectives</a:t>
            </a:r>
          </a:p>
          <a:p>
            <a:pPr lvl="1">
              <a:defRPr/>
            </a:pPr>
            <a:r>
              <a:rPr lang="en-US" dirty="0"/>
              <a:t>Availability 24 hours/day</a:t>
            </a:r>
          </a:p>
          <a:p>
            <a:pPr lvl="1">
              <a:defRPr/>
            </a:pPr>
            <a:r>
              <a:rPr lang="en-US" dirty="0"/>
              <a:t>Range of action: 100 km</a:t>
            </a:r>
          </a:p>
          <a:p>
            <a:pPr lvl="1">
              <a:defRPr/>
            </a:pPr>
            <a:r>
              <a:rPr lang="en-US" dirty="0"/>
              <a:t>…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3877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Stakeholder</a:t>
            </a:r>
            <a:r>
              <a:rPr lang="fr-FR" dirty="0"/>
              <a:t> </a:t>
            </a:r>
            <a:r>
              <a:rPr lang="fr-FR" dirty="0" err="1"/>
              <a:t>requirement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43" y="1772816"/>
            <a:ext cx="8882057" cy="82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735042"/>
            <a:ext cx="8187609" cy="132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619672" y="4581128"/>
            <a:ext cx="3456384" cy="720080"/>
          </a:xfrm>
          <a:prstGeom prst="ellipse">
            <a:avLst/>
          </a:prstGeom>
          <a:noFill/>
          <a:ln w="1270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8000" rIns="18000" bIns="1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8" y="5301208"/>
            <a:ext cx="35745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New </a:t>
            </a:r>
            <a:r>
              <a:rPr lang="fr-FR" dirty="0" err="1"/>
              <a:t>external</a:t>
            </a:r>
            <a:r>
              <a:rPr lang="fr-FR" dirty="0"/>
              <a:t> system/</a:t>
            </a:r>
            <a:r>
              <a:rPr lang="fr-FR" dirty="0" err="1"/>
              <a:t>stakeholder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  <a:endCxn id="4" idx="5"/>
          </p:cNvCxnSpPr>
          <p:nvPr/>
        </p:nvCxnSpPr>
        <p:spPr bwMode="auto">
          <a:xfrm flipH="1" flipV="1">
            <a:off x="4569880" y="5195755"/>
            <a:ext cx="794208" cy="290119"/>
          </a:xfrm>
          <a:prstGeom prst="straightConnector1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3262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91611" y="2784918"/>
            <a:ext cx="1696298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boundaries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and interactions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with the context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273708" y="1851929"/>
            <a:ext cx="1532105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Analyse operational scenarios and modes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31601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Analyse</a:t>
            </a:r>
          </a:p>
        </p:txBody>
      </p:sp>
      <p:cxnSp>
        <p:nvCxnSpPr>
          <p:cNvPr id="6" name="Connecteur droit 1207327"/>
          <p:cNvCxnSpPr>
            <a:stCxn id="5" idx="2"/>
            <a:endCxn id="4" idx="0"/>
          </p:cNvCxnSpPr>
          <p:nvPr/>
        </p:nvCxnSpPr>
        <p:spPr bwMode="auto">
          <a:xfrm>
            <a:off x="1039761" y="1580567"/>
            <a:ext cx="0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necteur droit 1207329"/>
          <p:cNvCxnSpPr>
            <a:stCxn id="4" idx="2"/>
            <a:endCxn id="3" idx="0"/>
          </p:cNvCxnSpPr>
          <p:nvPr/>
        </p:nvCxnSpPr>
        <p:spPr bwMode="auto">
          <a:xfrm flipH="1">
            <a:off x="1039760" y="2682926"/>
            <a:ext cx="1" cy="10199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Espace réservé du contenu 6"/>
          <p:cNvSpPr txBox="1">
            <a:spLocks/>
          </p:cNvSpPr>
          <p:nvPr/>
        </p:nvSpPr>
        <p:spPr>
          <a:xfrm>
            <a:off x="2182783" y="1426678"/>
            <a:ext cx="6421638" cy="4551362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882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177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kern="0" dirty="0"/>
          </a:p>
          <a:p>
            <a:pPr>
              <a:defRPr/>
            </a:pPr>
            <a:endParaRPr lang="en-US" kern="0" dirty="0"/>
          </a:p>
          <a:p>
            <a:pPr>
              <a:defRPr/>
            </a:pPr>
            <a:r>
              <a:rPr lang="en-US" kern="0" dirty="0"/>
              <a:t>Identify a first level physical(organic) architecture of the system</a:t>
            </a:r>
          </a:p>
          <a:p>
            <a:pPr lvl="1">
              <a:defRPr/>
            </a:pPr>
            <a:r>
              <a:rPr lang="en-US" kern="0" dirty="0"/>
              <a:t>Identify internal </a:t>
            </a:r>
            <a:r>
              <a:rPr lang="en-US" kern="0" dirty="0" err="1"/>
              <a:t>sub_systems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Define their interface and interactions</a:t>
            </a:r>
          </a:p>
          <a:p>
            <a:pPr lvl="1">
              <a:defRPr/>
            </a:pPr>
            <a:r>
              <a:rPr lang="en-US" kern="0" dirty="0" err="1"/>
              <a:t>SysML</a:t>
            </a:r>
            <a:r>
              <a:rPr lang="en-US" kern="0" dirty="0"/>
              <a:t> tool: Internal Block Diagram</a:t>
            </a:r>
          </a:p>
          <a:p>
            <a:pPr lvl="1">
              <a:defRPr/>
            </a:pPr>
            <a:r>
              <a:rPr lang="en-US" kern="0" dirty="0"/>
              <a:t>It can be useful to extend the existing operational scenarios (Sequence Diagrams) with the new elements</a:t>
            </a:r>
          </a:p>
          <a:p>
            <a:pPr lvl="1"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35775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Verification&amp;Validation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44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/>
              <a:t>these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display shall be bright blue or yellow</a:t>
            </a:r>
          </a:p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system is able to operate in daylight conditions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hull of the satellite shall be water-proof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fuselage shall be 100% resistant to impacts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speed of the cooling fan shall be 10000 rpm (TBC)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termination resistors shall not be located on the main board</a:t>
            </a:r>
          </a:p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FCSC shall have a MTBF of more than six months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main calculator shall be composed of two computers with an Ethernet connection</a:t>
            </a:r>
          </a:p>
          <a:p>
            <a:pPr marL="282575" lvl="1" indent="-282575">
              <a:lnSpc>
                <a:spcPct val="150000"/>
              </a:lnSpc>
            </a:pPr>
            <a:endParaRPr lang="en-GB" dirty="0"/>
          </a:p>
          <a:p>
            <a:pPr marL="282575" lvl="1" indent="-282575">
              <a:lnSpc>
                <a:spcPct val="150000"/>
              </a:lnSpc>
              <a:buClrTx/>
            </a:pPr>
            <a:endParaRPr lang="en-GB" dirty="0"/>
          </a:p>
          <a:p>
            <a:pPr marL="282575" lvl="1" indent="-282575">
              <a:buClrTx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2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Rate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25000"/>
              </a:lnSpc>
            </a:pPr>
            <a:r>
              <a:rPr lang="en-GB" dirty="0"/>
              <a:t>The display shall be bright blue </a:t>
            </a:r>
            <a:r>
              <a:rPr lang="en-GB" sz="2400" b="1" dirty="0">
                <a:solidFill>
                  <a:srgbClr val="FF0000"/>
                </a:solidFill>
              </a:rPr>
              <a:t>or</a:t>
            </a:r>
            <a:r>
              <a:rPr lang="en-GB" dirty="0"/>
              <a:t> yellow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sym typeface="Wingdings" pitchFamily="2" charset="2"/>
              </a:rPr>
              <a:t>What will be the chosen </a:t>
            </a:r>
            <a:r>
              <a:rPr lang="en-GB" dirty="0" err="1">
                <a:solidFill>
                  <a:schemeClr val="tx2"/>
                </a:solidFill>
                <a:sym typeface="Wingdings" pitchFamily="2" charset="2"/>
              </a:rPr>
              <a:t>color</a:t>
            </a:r>
            <a:r>
              <a:rPr lang="en-GB" dirty="0">
                <a:solidFill>
                  <a:schemeClr val="tx2"/>
                </a:solidFill>
                <a:sym typeface="Wingdings" pitchFamily="2" charset="2"/>
              </a:rPr>
              <a:t> ?</a:t>
            </a:r>
            <a:endParaRPr lang="en-GB" dirty="0">
              <a:solidFill>
                <a:schemeClr val="tx2"/>
              </a:solidFill>
            </a:endParaRPr>
          </a:p>
          <a:p>
            <a:pPr marL="282575" lvl="1" indent="-282575">
              <a:lnSpc>
                <a:spcPct val="125000"/>
              </a:lnSpc>
              <a:tabLst/>
            </a:pPr>
            <a:r>
              <a:rPr lang="en-GB" dirty="0"/>
              <a:t>The system is able to operate in daylight conditions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No shall !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“Daylight conditions” is often not precise enough. </a:t>
            </a: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”</a:t>
            </a:r>
            <a:r>
              <a:rPr lang="en-GB" i="1" dirty="0">
                <a:solidFill>
                  <a:schemeClr val="tx2"/>
                </a:solidFill>
                <a:cs typeface="Times New Roman" pitchFamily="18" charset="0"/>
              </a:rPr>
              <a:t>The system shall operate with lights conditions equal or less than 200 lumen”</a:t>
            </a:r>
            <a:endParaRPr lang="en-GB" i="1" dirty="0">
              <a:cs typeface="Times New Roman" pitchFamily="18" charset="0"/>
            </a:endParaRPr>
          </a:p>
          <a:p>
            <a:pPr marL="282575" lvl="1" indent="-282575">
              <a:buClrTx/>
            </a:pPr>
            <a:r>
              <a:rPr lang="en-GB" dirty="0"/>
              <a:t>The hull of the satellite shall be water-proof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Probably not relevant for a satellite to be water-proof</a:t>
            </a:r>
            <a:endParaRPr lang="en-GB" dirty="0"/>
          </a:p>
          <a:p>
            <a:pPr marL="282575" lvl="1" indent="-282575">
              <a:buClrTx/>
            </a:pPr>
            <a:r>
              <a:rPr lang="en-GB" dirty="0"/>
              <a:t>The fuselage shall be 100% resistant to impacts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Not feasible ! One should say up to which strength it resists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 “</a:t>
            </a:r>
            <a:r>
              <a:rPr lang="en-GB" i="1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The fuselage shall resist to impacts up to 200 kilos/cm²”</a:t>
            </a:r>
            <a:endParaRPr lang="en-GB" i="1" dirty="0">
              <a:solidFill>
                <a:schemeClr val="tx2"/>
              </a:solidFill>
              <a:cs typeface="Times New Roman" pitchFamily="18" charset="0"/>
            </a:endParaRPr>
          </a:p>
          <a:p>
            <a:pPr marL="282575" lvl="1" indent="-282575">
              <a:buClrTx/>
            </a:pPr>
            <a:endParaRPr lang="en-GB" dirty="0"/>
          </a:p>
          <a:p>
            <a:pPr marL="282575" lvl="1" indent="-282575">
              <a:buClrTx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31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990601"/>
            <a:ext cx="9041505" cy="5267325"/>
          </a:xfrm>
        </p:spPr>
        <p:txBody>
          <a:bodyPr/>
          <a:lstStyle/>
          <a:p>
            <a:pPr marL="282575" lvl="1" indent="-282575">
              <a:buClrTx/>
            </a:pPr>
            <a:r>
              <a:rPr lang="en-GB" dirty="0"/>
              <a:t>The speed of the cooling fan shall be 10000 rpm </a:t>
            </a:r>
            <a:r>
              <a:rPr lang="en-GB" dirty="0">
                <a:solidFill>
                  <a:srgbClr val="FF0000"/>
                </a:solidFill>
              </a:rPr>
              <a:t>(TBC)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TBC (To Be Confirmed)</a:t>
            </a: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 when will it be confirmed ?</a:t>
            </a:r>
            <a:endParaRPr lang="en-GB" dirty="0">
              <a:solidFill>
                <a:schemeClr val="tx2"/>
              </a:solidFill>
              <a:cs typeface="Times New Roman" pitchFamily="18" charset="0"/>
            </a:endParaRPr>
          </a:p>
          <a:p>
            <a:pPr marL="282575" lvl="1" indent="-282575">
              <a:buClrTx/>
            </a:pPr>
            <a:endParaRPr lang="en-GB" dirty="0"/>
          </a:p>
          <a:p>
            <a:pPr marL="282575" lvl="1" indent="-282575">
              <a:buClrTx/>
            </a:pPr>
            <a:r>
              <a:rPr lang="en-GB" dirty="0">
                <a:cs typeface="Arial" pitchFamily="34" charset="0"/>
              </a:rPr>
              <a:t>The termination resistors shall not be located on the main board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Negatives form ! Where the resistors should be ?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 “The CAN Bus </a:t>
            </a: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termination resistors shall be located on the Power Supply board</a:t>
            </a:r>
            <a:endParaRPr lang="en-GB" dirty="0"/>
          </a:p>
          <a:p>
            <a:pPr marL="282575" lvl="1" indent="-282575">
              <a:lnSpc>
                <a:spcPct val="125000"/>
              </a:lnSpc>
              <a:tabLst/>
            </a:pPr>
            <a:r>
              <a:rPr lang="en-GB" dirty="0">
                <a:cs typeface="Arial" pitchFamily="34" charset="0"/>
              </a:rPr>
              <a:t>The FCSC shall have a MTBF of more than six months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</a:rPr>
              <a:t>Acronyms can be ok, is they are really known across all the company, or are coming from standards</a:t>
            </a:r>
          </a:p>
          <a:p>
            <a:pPr marL="819150" lvl="1" indent="-342900">
              <a:lnSpc>
                <a:spcPct val="125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”The Flight Control Secondary Computer shall have a Mean Time Between Failures of more than six </a:t>
            </a:r>
            <a:r>
              <a:rPr lang="en-GB" dirty="0" err="1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motnhs</a:t>
            </a:r>
            <a:r>
              <a:rPr lang="en-GB" dirty="0">
                <a:solidFill>
                  <a:schemeClr val="tx2"/>
                </a:solidFill>
                <a:cs typeface="Times New Roman" pitchFamily="18" charset="0"/>
                <a:sym typeface="Wingdings" pitchFamily="2" charset="2"/>
              </a:rPr>
              <a:t>”</a:t>
            </a:r>
            <a:endParaRPr lang="en-GB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18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25000"/>
              </a:lnSpc>
            </a:pPr>
            <a:r>
              <a:rPr lang="en-GB" dirty="0">
                <a:cs typeface="Arial" pitchFamily="34" charset="0"/>
              </a:rPr>
              <a:t>The main calculator shall be composed of two computers with an Ethernet connection</a:t>
            </a:r>
          </a:p>
          <a:p>
            <a:pPr lvl="1"/>
            <a:r>
              <a:rPr lang="en-GB" dirty="0"/>
              <a:t>Design solution ! this is an architecture choice, with a design choice. </a:t>
            </a:r>
          </a:p>
          <a:p>
            <a:pPr lvl="1"/>
            <a:r>
              <a:rPr lang="en-GB" dirty="0"/>
              <a:t>-&gt; “The main calculator shall accept a Mean Time Between Failures of 15000 hours”</a:t>
            </a:r>
          </a:p>
          <a:p>
            <a:pPr lvl="1"/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91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fr-FR" b="1" dirty="0"/>
              <a:t>For </a:t>
            </a:r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requirement</a:t>
            </a:r>
            <a:r>
              <a:rPr lang="fr-FR" b="1" dirty="0"/>
              <a:t>:</a:t>
            </a:r>
          </a:p>
          <a:p>
            <a:pPr lvl="2"/>
            <a:r>
              <a:rPr lang="fr-FR" b="1" dirty="0" err="1"/>
              <a:t>Verify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of good </a:t>
            </a:r>
            <a:r>
              <a:rPr lang="fr-FR" b="1" dirty="0" err="1"/>
              <a:t>quality</a:t>
            </a:r>
            <a:endParaRPr lang="fr-FR" b="1" dirty="0"/>
          </a:p>
          <a:p>
            <a:pPr lvl="2"/>
            <a:r>
              <a:rPr lang="fr-FR" b="1" dirty="0" err="1"/>
              <a:t>Identify</a:t>
            </a:r>
            <a:r>
              <a:rPr lang="fr-FR" b="1" dirty="0"/>
              <a:t> one </a:t>
            </a:r>
            <a:r>
              <a:rPr lang="fr-FR" b="1" dirty="0" err="1"/>
              <a:t>verification</a:t>
            </a:r>
            <a:r>
              <a:rPr lang="fr-FR" b="1" dirty="0"/>
              <a:t> </a:t>
            </a:r>
            <a:r>
              <a:rPr lang="fr-FR" b="1" dirty="0" err="1"/>
              <a:t>mean</a:t>
            </a:r>
            <a:endParaRPr lang="fr-FR" b="1" dirty="0"/>
          </a:p>
          <a:p>
            <a:pPr lvl="2"/>
            <a:r>
              <a:rPr lang="fr-FR" b="1" dirty="0" err="1"/>
              <a:t>Identify</a:t>
            </a:r>
            <a:r>
              <a:rPr lang="fr-FR" b="1" dirty="0"/>
              <a:t> one </a:t>
            </a:r>
            <a:r>
              <a:rPr lang="fr-FR" b="1" dirty="0" err="1"/>
              <a:t>verification</a:t>
            </a:r>
            <a:r>
              <a:rPr lang="fr-FR" b="1" dirty="0"/>
              <a:t> objective</a:t>
            </a:r>
          </a:p>
          <a:p>
            <a:pPr lvl="2"/>
            <a:r>
              <a:rPr lang="fr-FR" b="1" dirty="0"/>
              <a:t>Link the </a:t>
            </a:r>
            <a:r>
              <a:rPr lang="fr-FR" b="1" dirty="0" err="1"/>
              <a:t>requirement</a:t>
            </a:r>
            <a:r>
              <a:rPr lang="fr-FR" b="1" dirty="0"/>
              <a:t> to the </a:t>
            </a:r>
            <a:r>
              <a:rPr lang="fr-FR" b="1" dirty="0" err="1"/>
              <a:t>corresponding</a:t>
            </a:r>
            <a:r>
              <a:rPr lang="fr-FR" b="1" dirty="0"/>
              <a:t> </a:t>
            </a:r>
            <a:r>
              <a:rPr lang="fr-FR" b="1" dirty="0" err="1"/>
              <a:t>stakeholder</a:t>
            </a:r>
            <a:r>
              <a:rPr lang="fr-FR" b="1" dirty="0"/>
              <a:t> </a:t>
            </a:r>
            <a:r>
              <a:rPr lang="fr-FR" b="1" dirty="0" err="1"/>
              <a:t>requirements</a:t>
            </a:r>
            <a:endParaRPr lang="fr-FR" b="1" dirty="0"/>
          </a:p>
          <a:p>
            <a:pPr lvl="2"/>
            <a:r>
              <a:rPr lang="fr-FR" b="1" dirty="0" err="1"/>
              <a:t>SysML</a:t>
            </a:r>
            <a:r>
              <a:rPr lang="fr-FR" b="1" dirty="0"/>
              <a:t> </a:t>
            </a:r>
            <a:r>
              <a:rPr lang="fr-FR" b="1" dirty="0" err="1"/>
              <a:t>tool</a:t>
            </a:r>
            <a:r>
              <a:rPr lang="fr-FR" b="1" dirty="0"/>
              <a:t>: </a:t>
            </a:r>
            <a:r>
              <a:rPr lang="fr-FR" b="1" dirty="0" err="1"/>
              <a:t>requirement</a:t>
            </a:r>
            <a:r>
              <a:rPr lang="fr-FR" b="1" dirty="0"/>
              <a:t> </a:t>
            </a:r>
            <a:r>
              <a:rPr lang="fr-FR" b="1" dirty="0" err="1"/>
              <a:t>diagram</a:t>
            </a:r>
            <a:endParaRPr lang="fr-FR" b="1" dirty="0"/>
          </a:p>
          <a:p>
            <a:pPr lvl="2"/>
            <a:endParaRPr lang="fr-FR" b="1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67129" y="3202597"/>
            <a:ext cx="1626577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 dirty="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377579" y="2230778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technical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67544" y="1628800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7" name="Connecteur droit 22"/>
          <p:cNvCxnSpPr>
            <a:stCxn id="6" idx="2"/>
            <a:endCxn id="5" idx="0"/>
          </p:cNvCxnSpPr>
          <p:nvPr/>
        </p:nvCxnSpPr>
        <p:spPr bwMode="auto">
          <a:xfrm>
            <a:off x="1380418" y="2152020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necteur droit 24"/>
          <p:cNvCxnSpPr>
            <a:stCxn id="5" idx="2"/>
          </p:cNvCxnSpPr>
          <p:nvPr/>
        </p:nvCxnSpPr>
        <p:spPr bwMode="auto">
          <a:xfrm>
            <a:off x="1380418" y="2877109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30"/>
          <p:cNvCxnSpPr>
            <a:stCxn id="5" idx="2"/>
            <a:endCxn id="4" idx="0"/>
          </p:cNvCxnSpPr>
          <p:nvPr/>
        </p:nvCxnSpPr>
        <p:spPr bwMode="auto">
          <a:xfrm>
            <a:off x="1380418" y="2877109"/>
            <a:ext cx="0" cy="3254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6312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051720" y="1591482"/>
            <a:ext cx="6622504" cy="3925750"/>
          </a:xfrm>
        </p:spPr>
        <p:txBody>
          <a:bodyPr/>
          <a:lstStyle/>
          <a:p>
            <a:pPr marL="473075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stakeholders</a:t>
            </a:r>
          </a:p>
          <a:p>
            <a:pPr lvl="1">
              <a:defRPr/>
            </a:pPr>
            <a:r>
              <a:rPr lang="en-US" dirty="0"/>
              <a:t>Focus on the Operation phase</a:t>
            </a:r>
          </a:p>
          <a:p>
            <a:pPr lvl="1">
              <a:defRPr/>
            </a:pP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actors</a:t>
            </a:r>
            <a:endParaRPr lang="fr-FR" dirty="0"/>
          </a:p>
          <a:p>
            <a:pPr marL="1223963" lvl="2" indent="-242888" defTabSz="971550">
              <a:lnSpc>
                <a:spcPct val="90000"/>
              </a:lnSpc>
            </a:pPr>
            <a:r>
              <a:rPr lang="fr-FR" dirty="0" err="1"/>
              <a:t>Persons</a:t>
            </a:r>
            <a:r>
              <a:rPr lang="fr-FR" dirty="0"/>
              <a:t> or organisations (</a:t>
            </a:r>
            <a:r>
              <a:rPr lang="fr-FR" dirty="0" err="1"/>
              <a:t>operators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or </a:t>
            </a:r>
            <a:r>
              <a:rPr lang="fr-FR" dirty="0" err="1"/>
              <a:t>maintain</a:t>
            </a:r>
            <a:r>
              <a:rPr lang="fr-FR" dirty="0"/>
              <a:t> the system,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exploit </a:t>
            </a:r>
            <a:r>
              <a:rPr lang="fr-FR" dirty="0" err="1"/>
              <a:t>it</a:t>
            </a:r>
            <a:r>
              <a:rPr lang="fr-FR" dirty="0"/>
              <a:t>)</a:t>
            </a:r>
          </a:p>
          <a:p>
            <a:pPr marL="1223963" lvl="2" indent="-242888" defTabSz="971550">
              <a:lnSpc>
                <a:spcPct val="90000"/>
              </a:lnSpc>
            </a:pP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constraining</a:t>
            </a:r>
            <a:r>
              <a:rPr lang="fr-FR" dirty="0"/>
              <a:t> the System of </a:t>
            </a:r>
            <a:r>
              <a:rPr lang="fr-FR" dirty="0" err="1"/>
              <a:t>Interest</a:t>
            </a:r>
            <a:endParaRPr lang="fr-FR" dirty="0"/>
          </a:p>
          <a:p>
            <a:pPr marL="555625" indent="-301625" defTabSz="971550">
              <a:lnSpc>
                <a:spcPct val="90000"/>
              </a:lnSpc>
            </a:pPr>
            <a:endParaRPr lang="fr-FR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Identify</a:t>
            </a:r>
          </a:p>
          <a:p>
            <a:r>
              <a:rPr lang="en-GB" dirty="0"/>
              <a:t>situations of life </a:t>
            </a:r>
          </a:p>
          <a:p>
            <a:r>
              <a:rPr lang="en-GB" dirty="0"/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924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990601"/>
            <a:ext cx="8932985" cy="710207"/>
          </a:xfrm>
        </p:spPr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phases (situations of life)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860045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17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use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852" y="836713"/>
            <a:ext cx="8932985" cy="2952328"/>
          </a:xfrm>
        </p:spPr>
        <p:txBody>
          <a:bodyPr/>
          <a:lstStyle/>
          <a:p>
            <a:r>
              <a:rPr lang="en-US" dirty="0"/>
              <a:t>Stakeholders, objects, systems in interaction with the TOS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827584" y="1268760"/>
          <a:ext cx="8316416" cy="5243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6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2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Stakeholder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Civil</a:t>
                      </a:r>
                      <a:r>
                        <a:rPr lang="en-US" baseline="0" dirty="0"/>
                        <a:t> Security Control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  <a:r>
                        <a:rPr lang="en-US" baseline="0" dirty="0"/>
                        <a:t> CSCC coordinates all the fire fighting </a:t>
                      </a:r>
                      <a:r>
                        <a:rPr lang="en-US" baseline="0" dirty="0" err="1"/>
                        <a:t>ressources</a:t>
                      </a:r>
                      <a:r>
                        <a:rPr lang="en-US" baseline="0" dirty="0"/>
                        <a:t>, and orders missions to the TOS.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Fire Fighting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 and Ground</a:t>
                      </a:r>
                      <a:r>
                        <a:rPr lang="en-US" baseline="0" dirty="0"/>
                        <a:t> services, clients for observation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Transportation means to/from the</a:t>
                      </a:r>
                      <a:r>
                        <a:rPr lang="en-US" baseline="0" dirty="0"/>
                        <a:t> operating 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Maintenance </a:t>
                      </a:r>
                      <a:r>
                        <a:rPr lang="en-US" dirty="0" err="1"/>
                        <a:t>Departement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Logistics base for the 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Positioning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  <a:r>
                        <a:rPr lang="en-US" baseline="0" dirty="0"/>
                        <a:t> system providing 3D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r>
                        <a:rPr lang="en-US" dirty="0"/>
                        <a:t>Energy Supplier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Provides</a:t>
                      </a:r>
                      <a:r>
                        <a:rPr lang="en-US" baseline="0" dirty="0"/>
                        <a:t> energy on the operation 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0144">
                <a:tc>
                  <a:txBody>
                    <a:bodyPr/>
                    <a:lstStyle/>
                    <a:p>
                      <a:r>
                        <a:rPr lang="fr-FR" dirty="0"/>
                        <a:t>National </a:t>
                      </a:r>
                      <a:r>
                        <a:rPr lang="fr-FR" dirty="0" err="1"/>
                        <a:t>Geographic</a:t>
                      </a:r>
                      <a:r>
                        <a:rPr lang="fr-FR" baseline="0" dirty="0"/>
                        <a:t> Institute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Provide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electronic</a:t>
                      </a:r>
                      <a:r>
                        <a:rPr lang="fr-FR" dirty="0"/>
                        <a:t> 3D</a:t>
                      </a:r>
                      <a:r>
                        <a:rPr lang="fr-FR" baseline="0" dirty="0"/>
                        <a:t> </a:t>
                      </a:r>
                      <a:r>
                        <a:rPr lang="fr-FR" dirty="0" err="1"/>
                        <a:t>maps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Air </a:t>
                      </a:r>
                      <a:r>
                        <a:rPr lang="fr-FR" dirty="0" err="1"/>
                        <a:t>Traffic</a:t>
                      </a:r>
                      <a:r>
                        <a:rPr lang="fr-FR" dirty="0"/>
                        <a:t>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Validates</a:t>
                      </a:r>
                      <a:r>
                        <a:rPr lang="fr-FR" dirty="0"/>
                        <a:t> the flight plan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Telecoms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Telecoms</a:t>
                      </a:r>
                      <a:r>
                        <a:rPr lang="fr-FR" dirty="0"/>
                        <a:t> services, </a:t>
                      </a:r>
                      <a:r>
                        <a:rPr lang="fr-FR" dirty="0" err="1"/>
                        <a:t>including</a:t>
                      </a:r>
                      <a:r>
                        <a:rPr lang="fr-FR" dirty="0"/>
                        <a:t> for the surveillance</a:t>
                      </a:r>
                      <a:r>
                        <a:rPr lang="fr-FR" baseline="0" dirty="0"/>
                        <a:t> zone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62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service functions</a:t>
            </a:r>
          </a:p>
          <a:p>
            <a:pPr lvl="1">
              <a:defRPr/>
            </a:pPr>
            <a:r>
              <a:rPr lang="en-US" dirty="0"/>
              <a:t>Functions of the systems with respect to external actors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 err="1"/>
              <a:t>Apply</a:t>
            </a:r>
            <a:r>
              <a:rPr lang="fr-FR" dirty="0"/>
              <a:t> the </a:t>
            </a:r>
            <a:r>
              <a:rPr lang="fr-FR" dirty="0" err="1"/>
              <a:t>Octopus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en-US" dirty="0"/>
          </a:p>
          <a:p>
            <a:pPr lvl="1">
              <a:defRPr/>
            </a:pPr>
            <a:r>
              <a:rPr lang="en-US" dirty="0"/>
              <a:t>You can model the result with a use case diagram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26812" y="3255905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9465871"/>
      </p:ext>
    </p:extLst>
  </p:cSld>
  <p:clrMapOvr>
    <a:masterClrMapping/>
  </p:clrMapOvr>
</p:sld>
</file>

<file path=ppt/theme/theme1.xml><?xml version="1.0" encoding="utf-8"?>
<a:theme xmlns:a="http://schemas.openxmlformats.org/drawingml/2006/main" name="MSIS_Presentation1A">
  <a:themeElements>
    <a:clrScheme name="MSIS_Presentation1A 11">
      <a:dk1>
        <a:srgbClr val="333399"/>
      </a:dk1>
      <a:lt1>
        <a:srgbClr val="FFFFFF"/>
      </a:lt1>
      <a:dk2>
        <a:srgbClr val="1C5E9E"/>
      </a:dk2>
      <a:lt2>
        <a:srgbClr val="666699"/>
      </a:lt2>
      <a:accent1>
        <a:srgbClr val="FBF1B7"/>
      </a:accent1>
      <a:accent2>
        <a:srgbClr val="9999FF"/>
      </a:accent2>
      <a:accent3>
        <a:srgbClr val="FFFFFF"/>
      </a:accent3>
      <a:accent4>
        <a:srgbClr val="2A2A82"/>
      </a:accent4>
      <a:accent5>
        <a:srgbClr val="FDF7D8"/>
      </a:accent5>
      <a:accent6>
        <a:srgbClr val="8A8AE7"/>
      </a:accent6>
      <a:hlink>
        <a:srgbClr val="C0CCD8"/>
      </a:hlink>
      <a:folHlink>
        <a:srgbClr val="B2B2B2"/>
      </a:folHlink>
    </a:clrScheme>
    <a:fontScheme name="MSIS_Presentation1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MSIS_Presentation1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IS_Presentation1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8">
        <a:dk1>
          <a:srgbClr val="333399"/>
        </a:dk1>
        <a:lt1>
          <a:srgbClr val="FFFFFF"/>
        </a:lt1>
        <a:dk2>
          <a:srgbClr val="FFCCFF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9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0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EDE9B5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4F2D7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1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BF1B7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DF7D8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S 41 - Module 3 - V&amp;V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èle par défaut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eption personnalisé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SYS014__PartA__V4</Template>
  <TotalTime>5745</TotalTime>
  <Words>1985</Words>
  <Application>Microsoft Office PowerPoint</Application>
  <PresentationFormat>Affichage à l'écran (4:3)</PresentationFormat>
  <Paragraphs>636</Paragraphs>
  <Slides>57</Slides>
  <Notes>10</Notes>
  <HiddenSlides>3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Century Gothic</vt:lpstr>
      <vt:lpstr>FuturaA Bk BT</vt:lpstr>
      <vt:lpstr>Tahoma</vt:lpstr>
      <vt:lpstr>Times New Roman</vt:lpstr>
      <vt:lpstr>Wingdings</vt:lpstr>
      <vt:lpstr>MSIS_Presentation1A</vt:lpstr>
      <vt:lpstr>CS 41 - Module 3 - V&amp;V</vt:lpstr>
      <vt:lpstr>Conception personnalisée</vt:lpstr>
      <vt:lpstr>Photo Editor Photo</vt:lpstr>
      <vt:lpstr>Telecommunication &amp; Observation SYSTEM</vt:lpstr>
      <vt:lpstr>Stakeholders requirements definition</vt:lpstr>
      <vt:lpstr>Activities</vt:lpstr>
      <vt:lpstr>Case study</vt:lpstr>
      <vt:lpstr>Case study</vt:lpstr>
      <vt:lpstr>Case study</vt:lpstr>
      <vt:lpstr>Phases</vt:lpstr>
      <vt:lpstr>Context of use</vt:lpstr>
      <vt:lpstr>Case Study</vt:lpstr>
      <vt:lpstr>Functional context</vt:lpstr>
      <vt:lpstr>External Functional Analysis: Principal Functions</vt:lpstr>
      <vt:lpstr>External Functional Analysis: Constraint Functions</vt:lpstr>
      <vt:lpstr>TOS Use Case</vt:lpstr>
      <vt:lpstr>Case Study</vt:lpstr>
      <vt:lpstr>Physical context</vt:lpstr>
      <vt:lpstr>Présentation PowerPoint</vt:lpstr>
      <vt:lpstr>Case Study</vt:lpstr>
      <vt:lpstr>Case Study</vt:lpstr>
      <vt:lpstr>Case Study</vt:lpstr>
      <vt:lpstr>Complete scenario</vt:lpstr>
      <vt:lpstr>Start mission part</vt:lpstr>
      <vt:lpstr>Forest observation part</vt:lpstr>
      <vt:lpstr>Fire detection part</vt:lpstr>
      <vt:lpstr>Case Study</vt:lpstr>
      <vt:lpstr>TOS operational conditions</vt:lpstr>
      <vt:lpstr>Case Study</vt:lpstr>
      <vt:lpstr>Case Study</vt:lpstr>
      <vt:lpstr>Usefulness of classification</vt:lpstr>
      <vt:lpstr>Case Study</vt:lpstr>
      <vt:lpstr>Exercise</vt:lpstr>
      <vt:lpstr>StakeHolder requirements (service)</vt:lpstr>
      <vt:lpstr>Exercise</vt:lpstr>
      <vt:lpstr>StakeHolder Requirements (Performances)</vt:lpstr>
      <vt:lpstr>Exercise</vt:lpstr>
      <vt:lpstr>StakeHolder requirements (Operational Conditions)</vt:lpstr>
      <vt:lpstr>Présentation PowerPoint</vt:lpstr>
      <vt:lpstr>Exercise</vt:lpstr>
      <vt:lpstr>Stakeholders requirements (Interface)</vt:lpstr>
      <vt:lpstr>Exercise</vt:lpstr>
      <vt:lpstr>Stakeholders requirements (Constraints)</vt:lpstr>
      <vt:lpstr>Exercise</vt:lpstr>
      <vt:lpstr>Stakeholders requirements (Validation)</vt:lpstr>
      <vt:lpstr>Stakeholder Requirements Definition Process</vt:lpstr>
      <vt:lpstr>Activities of the System Requirements Definition Process</vt:lpstr>
      <vt:lpstr>Case Study</vt:lpstr>
      <vt:lpstr>Case Study</vt:lpstr>
      <vt:lpstr>Technical requirements</vt:lpstr>
      <vt:lpstr>Example (Op Conditions)</vt:lpstr>
      <vt:lpstr>Example</vt:lpstr>
      <vt:lpstr>Example</vt:lpstr>
      <vt:lpstr>Detailed analysis</vt:lpstr>
      <vt:lpstr>Verification&amp;Validation</vt:lpstr>
      <vt:lpstr>Verify these requirements</vt:lpstr>
      <vt:lpstr>Rate these requirements</vt:lpstr>
      <vt:lpstr>Présentation PowerPoint</vt:lpstr>
      <vt:lpstr>Présentation PowerPoint</vt:lpstr>
      <vt:lpstr>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Exercises</dc:title>
  <dc:creator>Lann</dc:creator>
  <cp:lastModifiedBy>Alain Kerbrat</cp:lastModifiedBy>
  <cp:revision>146</cp:revision>
  <dcterms:created xsi:type="dcterms:W3CDTF">2011-09-05T03:10:30Z</dcterms:created>
  <dcterms:modified xsi:type="dcterms:W3CDTF">2016-05-30T01:55:36Z</dcterms:modified>
</cp:coreProperties>
</file>